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snapToGrid="0">
      <p:cViewPr varScale="1">
        <p:scale>
          <a:sx n="67" d="100"/>
          <a:sy n="67" d="100"/>
        </p:scale>
        <p:origin x="56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F2EE1-6888-4479-8054-C8F70A345C03}" type="datetimeFigureOut">
              <a:rPr lang="zh-CN" altLang="en-US" smtClean="0"/>
              <a:t>2020/11/6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EA757C-B1E7-4EAA-92CB-A7801C883B78}" type="slidenum">
              <a:rPr lang="zh-CN" altLang="en-US" smtClean="0"/>
              <a:t>‹#›</a:t>
            </a:fld>
            <a:endParaRPr lang="zh-CN" altLang="en-US"/>
          </a:p>
        </p:txBody>
      </p:sp>
    </p:spTree>
    <p:extLst>
      <p:ext uri="{BB962C8B-B14F-4D97-AF65-F5344CB8AC3E}">
        <p14:creationId xmlns:p14="http://schemas.microsoft.com/office/powerpoint/2010/main" val="3366438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4026879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15930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3826223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3097168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2215440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266765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638752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1074432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2792781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2944084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301459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263976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、前面的课程讲过了模型，材质和动画技术。有了这些技术， 我们就可以构建虚拟的游戏世界。</a:t>
            </a:r>
          </a:p>
        </p:txBody>
      </p:sp>
    </p:spTree>
    <p:extLst>
      <p:ext uri="{BB962C8B-B14F-4D97-AF65-F5344CB8AC3E}">
        <p14:creationId xmlns:p14="http://schemas.microsoft.com/office/powerpoint/2010/main" val="3375642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hasCustomPrompt="1"/>
          </p:nvPr>
        </p:nvSpPr>
        <p:spPr>
          <a:xfrm>
            <a:off x="535128" y="3008776"/>
            <a:ext cx="8816173" cy="1640391"/>
          </a:xfrm>
          <a:prstGeom prst="rect">
            <a:avLst/>
          </a:prstGeom>
        </p:spPr>
        <p:txBody>
          <a:bodyPr anchor="ctr">
            <a:normAutofit/>
          </a:bodyPr>
          <a:lstStyle>
            <a:lvl1pPr algn="ctr">
              <a:defRPr sz="6000" b="1">
                <a:solidFill>
                  <a:srgbClr val="FFFFFF"/>
                </a:solidFill>
                <a:latin typeface="+mn-lt"/>
                <a:ea typeface="+mn-ea"/>
                <a:cs typeface="+mn-cs"/>
                <a:sym typeface="Helvetica Neue Medium"/>
              </a:defRPr>
            </a:lvl1pPr>
          </a:lstStyle>
          <a:p>
            <a:r>
              <a:rPr lang="zh-CN" altLang="en-US"/>
              <a:t>课目名称</a:t>
            </a:r>
            <a:r>
              <a:rPr lang="en-US" altLang="zh-CN"/>
              <a:t>-</a:t>
            </a:r>
            <a:r>
              <a:rPr lang="zh-CN" altLang="en-US"/>
              <a:t>标题</a:t>
            </a:r>
            <a:endParaRPr/>
          </a:p>
        </p:txBody>
      </p:sp>
      <p:sp>
        <p:nvSpPr>
          <p:cNvPr id="13" name="Body Level One…"/>
          <p:cNvSpPr txBox="1">
            <a:spLocks noGrp="1"/>
          </p:cNvSpPr>
          <p:nvPr>
            <p:ph type="body" sz="quarter" idx="1" hasCustomPrompt="1"/>
          </p:nvPr>
        </p:nvSpPr>
        <p:spPr>
          <a:xfrm>
            <a:off x="535128" y="4833014"/>
            <a:ext cx="8796158" cy="793750"/>
          </a:xfrm>
          <a:prstGeom prst="rect">
            <a:avLst/>
          </a:prstGeom>
        </p:spPr>
        <p:txBody>
          <a:bodyPr anchor="ctr">
            <a:normAutofit/>
          </a:bodyPr>
          <a:lstStyle>
            <a:lvl1pPr marL="0" indent="0" algn="ctr">
              <a:spcBef>
                <a:spcPts val="0"/>
              </a:spcBef>
              <a:buSzTx/>
              <a:buNone/>
              <a:defRPr sz="3200" b="1">
                <a:solidFill>
                  <a:srgbClr val="FFFFFF"/>
                </a:solidFill>
              </a:defRPr>
            </a:lvl1pPr>
            <a:lvl2pPr marL="0" indent="0" algn="ctr">
              <a:spcBef>
                <a:spcPts val="0"/>
              </a:spcBef>
              <a:buSzTx/>
              <a:buNone/>
              <a:defRPr sz="2700">
                <a:solidFill>
                  <a:srgbClr val="FFFFFF"/>
                </a:solidFill>
              </a:defRPr>
            </a:lvl2pPr>
            <a:lvl3pPr marL="0" indent="0" algn="ctr">
              <a:spcBef>
                <a:spcPts val="0"/>
              </a:spcBef>
              <a:buSzTx/>
              <a:buNone/>
              <a:defRPr sz="2700">
                <a:solidFill>
                  <a:srgbClr val="FFFFFF"/>
                </a:solidFill>
              </a:defRPr>
            </a:lvl3pPr>
            <a:lvl4pPr marL="0" indent="0" algn="ctr">
              <a:spcBef>
                <a:spcPts val="0"/>
              </a:spcBef>
              <a:buSzTx/>
              <a:buNone/>
              <a:defRPr sz="2700">
                <a:solidFill>
                  <a:srgbClr val="FFFFFF"/>
                </a:solidFill>
              </a:defRPr>
            </a:lvl4pPr>
            <a:lvl5pPr marL="0" indent="0" algn="ctr">
              <a:spcBef>
                <a:spcPts val="0"/>
              </a:spcBef>
              <a:buSzTx/>
              <a:buNone/>
              <a:defRPr sz="2700">
                <a:solidFill>
                  <a:srgbClr val="FFFFFF"/>
                </a:solidFill>
              </a:defRPr>
            </a:lvl5pPr>
          </a:lstStyle>
          <a:p>
            <a:r>
              <a:rPr lang="zh-CN" altLang="en-US"/>
              <a:t>课程名称，副标题</a:t>
            </a:r>
            <a:endParaRPr/>
          </a:p>
        </p:txBody>
      </p:sp>
      <p:sp>
        <p:nvSpPr>
          <p:cNvPr id="4" name="Body Level One…"/>
          <p:cNvSpPr txBox="1">
            <a:spLocks noGrp="1"/>
          </p:cNvSpPr>
          <p:nvPr>
            <p:ph type="body" sz="quarter" idx="10" hasCustomPrompt="1"/>
          </p:nvPr>
        </p:nvSpPr>
        <p:spPr>
          <a:xfrm>
            <a:off x="555143" y="5830022"/>
            <a:ext cx="8796158" cy="416018"/>
          </a:xfrm>
          <a:prstGeom prst="rect">
            <a:avLst/>
          </a:prstGeom>
        </p:spPr>
        <p:txBody>
          <a:bodyPr anchor="ctr">
            <a:normAutofit/>
          </a:bodyPr>
          <a:lstStyle>
            <a:lvl1pPr marL="0" indent="0" algn="ctr">
              <a:spcBef>
                <a:spcPts val="0"/>
              </a:spcBef>
              <a:buSzTx/>
              <a:buNone/>
              <a:defRPr sz="1600" b="1">
                <a:solidFill>
                  <a:srgbClr val="FFFFFF"/>
                </a:solidFill>
              </a:defRPr>
            </a:lvl1pPr>
            <a:lvl2pPr marL="0" indent="0" algn="ctr">
              <a:spcBef>
                <a:spcPts val="0"/>
              </a:spcBef>
              <a:buSzTx/>
              <a:buNone/>
              <a:defRPr sz="2700">
                <a:solidFill>
                  <a:srgbClr val="FFFFFF"/>
                </a:solidFill>
              </a:defRPr>
            </a:lvl2pPr>
            <a:lvl3pPr marL="0" indent="0" algn="ctr">
              <a:spcBef>
                <a:spcPts val="0"/>
              </a:spcBef>
              <a:buSzTx/>
              <a:buNone/>
              <a:defRPr sz="2700">
                <a:solidFill>
                  <a:srgbClr val="FFFFFF"/>
                </a:solidFill>
              </a:defRPr>
            </a:lvl3pPr>
            <a:lvl4pPr marL="0" indent="0" algn="ctr">
              <a:spcBef>
                <a:spcPts val="0"/>
              </a:spcBef>
              <a:buSzTx/>
              <a:buNone/>
              <a:defRPr sz="2700">
                <a:solidFill>
                  <a:srgbClr val="FFFFFF"/>
                </a:solidFill>
              </a:defRPr>
            </a:lvl4pPr>
            <a:lvl5pPr marL="0" indent="0" algn="ctr">
              <a:spcBef>
                <a:spcPts val="0"/>
              </a:spcBef>
              <a:buSzTx/>
              <a:buNone/>
              <a:defRPr sz="2700">
                <a:solidFill>
                  <a:srgbClr val="FFFFFF"/>
                </a:solidFill>
              </a:defRPr>
            </a:lvl5pPr>
          </a:lstStyle>
          <a:p>
            <a:r>
              <a:rPr lang="zh-CN" altLang="en-US"/>
              <a:t>作者</a:t>
            </a:r>
            <a:endParaRPr/>
          </a:p>
        </p:txBody>
      </p:sp>
    </p:spTree>
    <p:extLst>
      <p:ext uri="{BB962C8B-B14F-4D97-AF65-F5344CB8AC3E}">
        <p14:creationId xmlns:p14="http://schemas.microsoft.com/office/powerpoint/2010/main" val="1399425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F51BB-DFCB-4A95-8B9E-370474376D7F}"/>
              </a:ext>
            </a:extLst>
          </p:cNvPr>
          <p:cNvSpPr>
            <a:spLocks noGrp="1"/>
          </p:cNvSpPr>
          <p:nvPr>
            <p:ph type="title"/>
          </p:nvPr>
        </p:nvSpPr>
        <p:spPr>
          <a:xfrm>
            <a:off x="831850" y="1709738"/>
            <a:ext cx="10515600" cy="2852737"/>
          </a:xfrm>
        </p:spPr>
        <p:txBody>
          <a:bodyPr anchor="b"/>
          <a:lstStyle>
            <a:lvl1pPr algn="ctr">
              <a:defRPr sz="6000" b="1"/>
            </a:lvl1pPr>
          </a:lstStyle>
          <a:p>
            <a:r>
              <a:rPr lang="zh-CN" altLang="en-US"/>
              <a:t>单击此处编辑母版标题样式</a:t>
            </a:r>
          </a:p>
        </p:txBody>
      </p:sp>
      <p:sp>
        <p:nvSpPr>
          <p:cNvPr id="3" name="文本占位符 2">
            <a:extLst>
              <a:ext uri="{FF2B5EF4-FFF2-40B4-BE49-F238E27FC236}">
                <a16:creationId xmlns:a16="http://schemas.microsoft.com/office/drawing/2014/main" id="{CDCAEC2C-97E8-4B64-9E71-00111FB235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55AEB2-E366-47C9-AC8E-33296B12CB61}"/>
              </a:ext>
            </a:extLst>
          </p:cNvPr>
          <p:cNvSpPr>
            <a:spLocks noGrp="1"/>
          </p:cNvSpPr>
          <p:nvPr>
            <p:ph type="dt" sz="half" idx="10"/>
          </p:nvPr>
        </p:nvSpPr>
        <p:spPr/>
        <p:txBody>
          <a:bodyPr/>
          <a:lstStyle/>
          <a:p>
            <a:fld id="{F6181888-3A51-4061-9746-B4966C139B0C}" type="datetimeFigureOut">
              <a:rPr lang="zh-CN" altLang="en-US" smtClean="0"/>
              <a:t>2020/11/6</a:t>
            </a:fld>
            <a:endParaRPr lang="zh-CN" altLang="en-US"/>
          </a:p>
        </p:txBody>
      </p:sp>
      <p:sp>
        <p:nvSpPr>
          <p:cNvPr id="5" name="页脚占位符 4">
            <a:extLst>
              <a:ext uri="{FF2B5EF4-FFF2-40B4-BE49-F238E27FC236}">
                <a16:creationId xmlns:a16="http://schemas.microsoft.com/office/drawing/2014/main" id="{C9CFD235-E1AC-402D-B1A7-C1050F3925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1CE791-1A58-4C0F-85DD-50EB4DC5F841}"/>
              </a:ext>
            </a:extLst>
          </p:cNvPr>
          <p:cNvSpPr>
            <a:spLocks noGrp="1"/>
          </p:cNvSpPr>
          <p:nvPr>
            <p:ph type="sldNum" sz="quarter" idx="12"/>
          </p:nvPr>
        </p:nvSpPr>
        <p:spPr/>
        <p:txBody>
          <a:bodyPr/>
          <a:lstStyle/>
          <a:p>
            <a:fld id="{E91C7AAD-6AD8-4B5C-AF5C-76FB983FE5E5}" type="slidenum">
              <a:rPr lang="zh-CN" altLang="en-US" smtClean="0"/>
              <a:t>‹#›</a:t>
            </a:fld>
            <a:endParaRPr lang="zh-CN" altLang="en-US"/>
          </a:p>
        </p:txBody>
      </p:sp>
    </p:spTree>
    <p:extLst>
      <p:ext uri="{BB962C8B-B14F-4D97-AF65-F5344CB8AC3E}">
        <p14:creationId xmlns:p14="http://schemas.microsoft.com/office/powerpoint/2010/main" val="18632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D4E84-E694-4224-8A64-A7CE325319F0}"/>
              </a:ext>
            </a:extLst>
          </p:cNvPr>
          <p:cNvSpPr>
            <a:spLocks noGrp="1"/>
          </p:cNvSpPr>
          <p:nvPr>
            <p:ph type="title"/>
          </p:nvPr>
        </p:nvSpPr>
        <p:spPr>
          <a:xfrm>
            <a:off x="838200" y="136525"/>
            <a:ext cx="10515600" cy="913047"/>
          </a:xfrm>
        </p:spPr>
        <p:txBody>
          <a:bodyPr/>
          <a:lstStyle>
            <a:lvl1pPr algn="ctr">
              <a:defRPr b="1"/>
            </a:lvl1pPr>
          </a:lstStyle>
          <a:p>
            <a:r>
              <a:rPr lang="zh-CN" altLang="en-US"/>
              <a:t>单击此处编辑母版标题样式</a:t>
            </a:r>
          </a:p>
        </p:txBody>
      </p:sp>
      <p:sp>
        <p:nvSpPr>
          <p:cNvPr id="3" name="内容占位符 2">
            <a:extLst>
              <a:ext uri="{FF2B5EF4-FFF2-40B4-BE49-F238E27FC236}">
                <a16:creationId xmlns:a16="http://schemas.microsoft.com/office/drawing/2014/main" id="{F72E821A-1D3B-4485-B4D3-11EE7AB9477B}"/>
              </a:ext>
            </a:extLst>
          </p:cNvPr>
          <p:cNvSpPr>
            <a:spLocks noGrp="1"/>
          </p:cNvSpPr>
          <p:nvPr>
            <p:ph sz="half" idx="1"/>
          </p:nvPr>
        </p:nvSpPr>
        <p:spPr>
          <a:xfrm>
            <a:off x="838200" y="1415332"/>
            <a:ext cx="5181600" cy="476163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4FBC309-D33E-4660-BC8A-00473778664A}"/>
              </a:ext>
            </a:extLst>
          </p:cNvPr>
          <p:cNvSpPr>
            <a:spLocks noGrp="1"/>
          </p:cNvSpPr>
          <p:nvPr>
            <p:ph sz="half" idx="2"/>
          </p:nvPr>
        </p:nvSpPr>
        <p:spPr>
          <a:xfrm>
            <a:off x="6172200" y="1415332"/>
            <a:ext cx="5181600" cy="476163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46DD78-41B5-4857-8C20-672AC2C9EBC8}"/>
              </a:ext>
            </a:extLst>
          </p:cNvPr>
          <p:cNvSpPr>
            <a:spLocks noGrp="1"/>
          </p:cNvSpPr>
          <p:nvPr>
            <p:ph type="dt" sz="half" idx="10"/>
          </p:nvPr>
        </p:nvSpPr>
        <p:spPr/>
        <p:txBody>
          <a:bodyPr/>
          <a:lstStyle/>
          <a:p>
            <a:fld id="{F6181888-3A51-4061-9746-B4966C139B0C}" type="datetimeFigureOut">
              <a:rPr lang="zh-CN" altLang="en-US" smtClean="0"/>
              <a:t>2020/11/6</a:t>
            </a:fld>
            <a:endParaRPr lang="zh-CN" altLang="en-US"/>
          </a:p>
        </p:txBody>
      </p:sp>
      <p:sp>
        <p:nvSpPr>
          <p:cNvPr id="6" name="页脚占位符 5">
            <a:extLst>
              <a:ext uri="{FF2B5EF4-FFF2-40B4-BE49-F238E27FC236}">
                <a16:creationId xmlns:a16="http://schemas.microsoft.com/office/drawing/2014/main" id="{C2ED37C8-57C9-4683-B854-7FD18F34C1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38A0B1-4B5A-4E58-AFE1-885F4AD96655}"/>
              </a:ext>
            </a:extLst>
          </p:cNvPr>
          <p:cNvSpPr>
            <a:spLocks noGrp="1"/>
          </p:cNvSpPr>
          <p:nvPr>
            <p:ph type="sldNum" sz="quarter" idx="12"/>
          </p:nvPr>
        </p:nvSpPr>
        <p:spPr/>
        <p:txBody>
          <a:bodyPr/>
          <a:lstStyle/>
          <a:p>
            <a:fld id="{E91C7AAD-6AD8-4B5C-AF5C-76FB983FE5E5}" type="slidenum">
              <a:rPr lang="zh-CN" altLang="en-US" smtClean="0"/>
              <a:t>‹#›</a:t>
            </a:fld>
            <a:endParaRPr lang="zh-CN" altLang="en-US"/>
          </a:p>
        </p:txBody>
      </p:sp>
    </p:spTree>
    <p:extLst>
      <p:ext uri="{BB962C8B-B14F-4D97-AF65-F5344CB8AC3E}">
        <p14:creationId xmlns:p14="http://schemas.microsoft.com/office/powerpoint/2010/main" val="3970918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127872-81FA-408A-A90D-E599AD8748B7}"/>
              </a:ext>
            </a:extLst>
          </p:cNvPr>
          <p:cNvSpPr>
            <a:spLocks noGrp="1"/>
          </p:cNvSpPr>
          <p:nvPr>
            <p:ph type="dt" sz="half" idx="10"/>
          </p:nvPr>
        </p:nvSpPr>
        <p:spPr/>
        <p:txBody>
          <a:bodyPr/>
          <a:lstStyle/>
          <a:p>
            <a:fld id="{F6181888-3A51-4061-9746-B4966C139B0C}" type="datetimeFigureOut">
              <a:rPr lang="zh-CN" altLang="en-US" smtClean="0"/>
              <a:t>2020/11/6</a:t>
            </a:fld>
            <a:endParaRPr lang="zh-CN" altLang="en-US"/>
          </a:p>
        </p:txBody>
      </p:sp>
      <p:sp>
        <p:nvSpPr>
          <p:cNvPr id="3" name="页脚占位符 2">
            <a:extLst>
              <a:ext uri="{FF2B5EF4-FFF2-40B4-BE49-F238E27FC236}">
                <a16:creationId xmlns:a16="http://schemas.microsoft.com/office/drawing/2014/main" id="{F70DE164-44A3-4A49-A7EB-89333F34C8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2DED4FF-CB61-4D6D-9F3B-5086CC014011}"/>
              </a:ext>
            </a:extLst>
          </p:cNvPr>
          <p:cNvSpPr>
            <a:spLocks noGrp="1"/>
          </p:cNvSpPr>
          <p:nvPr>
            <p:ph type="sldNum" sz="quarter" idx="12"/>
          </p:nvPr>
        </p:nvSpPr>
        <p:spPr/>
        <p:txBody>
          <a:bodyPr/>
          <a:lstStyle/>
          <a:p>
            <a:fld id="{E91C7AAD-6AD8-4B5C-AF5C-76FB983FE5E5}" type="slidenum">
              <a:rPr lang="zh-CN" altLang="en-US" smtClean="0"/>
              <a:t>‹#›</a:t>
            </a:fld>
            <a:endParaRPr lang="zh-CN" altLang="en-US"/>
          </a:p>
        </p:txBody>
      </p:sp>
      <p:sp>
        <p:nvSpPr>
          <p:cNvPr id="5" name="标题 1">
            <a:extLst>
              <a:ext uri="{FF2B5EF4-FFF2-40B4-BE49-F238E27FC236}">
                <a16:creationId xmlns:a16="http://schemas.microsoft.com/office/drawing/2014/main" id="{880D4E84-E694-4224-8A64-A7CE325319F0}"/>
              </a:ext>
            </a:extLst>
          </p:cNvPr>
          <p:cNvSpPr>
            <a:spLocks noGrp="1"/>
          </p:cNvSpPr>
          <p:nvPr>
            <p:ph type="title"/>
          </p:nvPr>
        </p:nvSpPr>
        <p:spPr>
          <a:xfrm>
            <a:off x="838200" y="136525"/>
            <a:ext cx="10515600" cy="913047"/>
          </a:xfrm>
        </p:spPr>
        <p:txBody>
          <a:bodyPr/>
          <a:lstStyle>
            <a:lvl1pPr algn="ctr">
              <a:defRPr b="1"/>
            </a:lvl1pPr>
          </a:lstStyle>
          <a:p>
            <a:r>
              <a:rPr lang="zh-CN" altLang="en-US"/>
              <a:t>单击此处编辑母版标题样式</a:t>
            </a:r>
          </a:p>
        </p:txBody>
      </p:sp>
    </p:spTree>
    <p:extLst>
      <p:ext uri="{BB962C8B-B14F-4D97-AF65-F5344CB8AC3E}">
        <p14:creationId xmlns:p14="http://schemas.microsoft.com/office/powerpoint/2010/main" val="3502540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127872-81FA-408A-A90D-E599AD8748B7}"/>
              </a:ext>
            </a:extLst>
          </p:cNvPr>
          <p:cNvSpPr>
            <a:spLocks noGrp="1"/>
          </p:cNvSpPr>
          <p:nvPr>
            <p:ph type="dt" sz="half" idx="10"/>
          </p:nvPr>
        </p:nvSpPr>
        <p:spPr/>
        <p:txBody>
          <a:bodyPr/>
          <a:lstStyle/>
          <a:p>
            <a:fld id="{F6181888-3A51-4061-9746-B4966C139B0C}" type="datetimeFigureOut">
              <a:rPr lang="zh-CN" altLang="en-US" smtClean="0"/>
              <a:t>2020/11/6</a:t>
            </a:fld>
            <a:endParaRPr lang="zh-CN" altLang="en-US"/>
          </a:p>
        </p:txBody>
      </p:sp>
      <p:sp>
        <p:nvSpPr>
          <p:cNvPr id="3" name="页脚占位符 2">
            <a:extLst>
              <a:ext uri="{FF2B5EF4-FFF2-40B4-BE49-F238E27FC236}">
                <a16:creationId xmlns:a16="http://schemas.microsoft.com/office/drawing/2014/main" id="{F70DE164-44A3-4A49-A7EB-89333F34C8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2DED4FF-CB61-4D6D-9F3B-5086CC014011}"/>
              </a:ext>
            </a:extLst>
          </p:cNvPr>
          <p:cNvSpPr>
            <a:spLocks noGrp="1"/>
          </p:cNvSpPr>
          <p:nvPr>
            <p:ph type="sldNum" sz="quarter" idx="12"/>
          </p:nvPr>
        </p:nvSpPr>
        <p:spPr/>
        <p:txBody>
          <a:bodyPr/>
          <a:lstStyle/>
          <a:p>
            <a:fld id="{E91C7AAD-6AD8-4B5C-AF5C-76FB983FE5E5}" type="slidenum">
              <a:rPr lang="zh-CN" altLang="en-US" smtClean="0"/>
              <a:t>‹#›</a:t>
            </a:fld>
            <a:endParaRPr lang="zh-CN" altLang="en-US"/>
          </a:p>
        </p:txBody>
      </p:sp>
      <p:sp>
        <p:nvSpPr>
          <p:cNvPr id="5" name="标题 1">
            <a:extLst>
              <a:ext uri="{FF2B5EF4-FFF2-40B4-BE49-F238E27FC236}">
                <a16:creationId xmlns:a16="http://schemas.microsoft.com/office/drawing/2014/main" id="{880D4E84-E694-4224-8A64-A7CE325319F0}"/>
              </a:ext>
            </a:extLst>
          </p:cNvPr>
          <p:cNvSpPr>
            <a:spLocks noGrp="1"/>
          </p:cNvSpPr>
          <p:nvPr>
            <p:ph type="title"/>
          </p:nvPr>
        </p:nvSpPr>
        <p:spPr>
          <a:xfrm>
            <a:off x="838200" y="136525"/>
            <a:ext cx="10515600" cy="913047"/>
          </a:xfrm>
        </p:spPr>
        <p:txBody>
          <a:bodyPr/>
          <a:lstStyle>
            <a:lvl1pPr algn="ctr">
              <a:defRPr b="1"/>
            </a:lvl1pPr>
          </a:lstStyle>
          <a:p>
            <a:r>
              <a:rPr lang="zh-CN" altLang="en-US"/>
              <a:t>单击此处编辑母版标题样式</a:t>
            </a:r>
          </a:p>
        </p:txBody>
      </p:sp>
      <p:sp>
        <p:nvSpPr>
          <p:cNvPr id="6" name="标题 1">
            <a:extLst>
              <a:ext uri="{FF2B5EF4-FFF2-40B4-BE49-F238E27FC236}">
                <a16:creationId xmlns:a16="http://schemas.microsoft.com/office/drawing/2014/main" id="{2F26946A-4FE5-4590-8F28-0724BB275CE0}"/>
              </a:ext>
            </a:extLst>
          </p:cNvPr>
          <p:cNvSpPr txBox="1">
            <a:spLocks/>
          </p:cNvSpPr>
          <p:nvPr userDrawn="1"/>
        </p:nvSpPr>
        <p:spPr>
          <a:xfrm>
            <a:off x="822960" y="1249680"/>
            <a:ext cx="3932237" cy="8077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zh-CN" altLang="en-US"/>
              <a:t>单击此处编辑母版标题样式</a:t>
            </a:r>
          </a:p>
        </p:txBody>
      </p:sp>
      <p:sp>
        <p:nvSpPr>
          <p:cNvPr id="7" name="内容占位符 2">
            <a:extLst>
              <a:ext uri="{FF2B5EF4-FFF2-40B4-BE49-F238E27FC236}">
                <a16:creationId xmlns:a16="http://schemas.microsoft.com/office/drawing/2014/main" id="{9DC791B0-D20F-4BB9-8BFB-0678CF00BB5C}"/>
              </a:ext>
            </a:extLst>
          </p:cNvPr>
          <p:cNvSpPr>
            <a:spLocks noGrp="1"/>
          </p:cNvSpPr>
          <p:nvPr>
            <p:ph idx="1"/>
          </p:nvPr>
        </p:nvSpPr>
        <p:spPr>
          <a:xfrm>
            <a:off x="5183188" y="1249680"/>
            <a:ext cx="6172200" cy="461137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文本占位符 3">
            <a:extLst>
              <a:ext uri="{FF2B5EF4-FFF2-40B4-BE49-F238E27FC236}">
                <a16:creationId xmlns:a16="http://schemas.microsoft.com/office/drawing/2014/main" id="{1F9E65D2-EC7B-4BDB-AB46-68C52348C4EF}"/>
              </a:ext>
            </a:extLst>
          </p:cNvPr>
          <p:cNvSpPr>
            <a:spLocks noGrp="1"/>
          </p:cNvSpPr>
          <p:nvPr>
            <p:ph type="body" sz="half" idx="2"/>
          </p:nvPr>
        </p:nvSpPr>
        <p:spPr>
          <a:xfrm>
            <a:off x="839788" y="2257508"/>
            <a:ext cx="3932237" cy="36114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97266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6946A-4FE5-4590-8F28-0724BB275CE0}"/>
              </a:ext>
            </a:extLst>
          </p:cNvPr>
          <p:cNvSpPr>
            <a:spLocks noGrp="1"/>
          </p:cNvSpPr>
          <p:nvPr>
            <p:ph type="title"/>
          </p:nvPr>
        </p:nvSpPr>
        <p:spPr>
          <a:xfrm>
            <a:off x="822960" y="1249680"/>
            <a:ext cx="3932237" cy="807720"/>
          </a:xfrm>
        </p:spPr>
        <p:txBody>
          <a:bodyPr anchor="b">
            <a:normAutofit/>
          </a:bodyPr>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9DC791B0-D20F-4BB9-8BFB-0678CF00BB5C}"/>
              </a:ext>
            </a:extLst>
          </p:cNvPr>
          <p:cNvSpPr>
            <a:spLocks noGrp="1"/>
          </p:cNvSpPr>
          <p:nvPr>
            <p:ph idx="1"/>
          </p:nvPr>
        </p:nvSpPr>
        <p:spPr>
          <a:xfrm>
            <a:off x="5183188" y="1249680"/>
            <a:ext cx="6172200" cy="461137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9E65D2-EC7B-4BDB-AB46-68C52348C4EF}"/>
              </a:ext>
            </a:extLst>
          </p:cNvPr>
          <p:cNvSpPr>
            <a:spLocks noGrp="1"/>
          </p:cNvSpPr>
          <p:nvPr>
            <p:ph type="body" sz="half" idx="2"/>
          </p:nvPr>
        </p:nvSpPr>
        <p:spPr>
          <a:xfrm>
            <a:off x="839788" y="2257508"/>
            <a:ext cx="3932237" cy="36114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5E8A11-7AAB-4A8B-A276-8167DC0FEA5A}"/>
              </a:ext>
            </a:extLst>
          </p:cNvPr>
          <p:cNvSpPr>
            <a:spLocks noGrp="1"/>
          </p:cNvSpPr>
          <p:nvPr>
            <p:ph type="dt" sz="half" idx="10"/>
          </p:nvPr>
        </p:nvSpPr>
        <p:spPr/>
        <p:txBody>
          <a:bodyPr/>
          <a:lstStyle/>
          <a:p>
            <a:fld id="{F6181888-3A51-4061-9746-B4966C139B0C}" type="datetimeFigureOut">
              <a:rPr lang="zh-CN" altLang="en-US" smtClean="0"/>
              <a:t>2020/11/6</a:t>
            </a:fld>
            <a:endParaRPr lang="zh-CN" altLang="en-US"/>
          </a:p>
        </p:txBody>
      </p:sp>
      <p:sp>
        <p:nvSpPr>
          <p:cNvPr id="6" name="页脚占位符 5">
            <a:extLst>
              <a:ext uri="{FF2B5EF4-FFF2-40B4-BE49-F238E27FC236}">
                <a16:creationId xmlns:a16="http://schemas.microsoft.com/office/drawing/2014/main" id="{B07BC9B8-F4BC-46C7-8727-BEB85F94E1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EF7983-90A8-486D-8FBF-4324C3CCA3F0}"/>
              </a:ext>
            </a:extLst>
          </p:cNvPr>
          <p:cNvSpPr>
            <a:spLocks noGrp="1"/>
          </p:cNvSpPr>
          <p:nvPr>
            <p:ph type="sldNum" sz="quarter" idx="12"/>
          </p:nvPr>
        </p:nvSpPr>
        <p:spPr/>
        <p:txBody>
          <a:bodyPr/>
          <a:lstStyle/>
          <a:p>
            <a:fld id="{E91C7AAD-6AD8-4B5C-AF5C-76FB983FE5E5}" type="slidenum">
              <a:rPr lang="zh-CN" altLang="en-US" smtClean="0"/>
              <a:t>‹#›</a:t>
            </a:fld>
            <a:endParaRPr lang="zh-CN" altLang="en-US"/>
          </a:p>
        </p:txBody>
      </p:sp>
    </p:spTree>
    <p:extLst>
      <p:ext uri="{BB962C8B-B14F-4D97-AF65-F5344CB8AC3E}">
        <p14:creationId xmlns:p14="http://schemas.microsoft.com/office/powerpoint/2010/main" val="4077967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7B1D2-2762-4A3B-8C91-A8DC0FE24C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FB274AA-ED8D-480E-B3BC-EDB41812EA5C}"/>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56A56AB-C018-405F-94FC-081128F3A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FDC33E-6569-4E8D-8F41-E9D425149F42}"/>
              </a:ext>
            </a:extLst>
          </p:cNvPr>
          <p:cNvSpPr>
            <a:spLocks noGrp="1"/>
          </p:cNvSpPr>
          <p:nvPr>
            <p:ph type="dt" sz="half" idx="10"/>
          </p:nvPr>
        </p:nvSpPr>
        <p:spPr/>
        <p:txBody>
          <a:bodyPr/>
          <a:lstStyle/>
          <a:p>
            <a:fld id="{F6181888-3A51-4061-9746-B4966C139B0C}" type="datetimeFigureOut">
              <a:rPr lang="zh-CN" altLang="en-US" smtClean="0"/>
              <a:t>2020/11/6</a:t>
            </a:fld>
            <a:endParaRPr lang="zh-CN" altLang="en-US"/>
          </a:p>
        </p:txBody>
      </p:sp>
      <p:sp>
        <p:nvSpPr>
          <p:cNvPr id="6" name="页脚占位符 5">
            <a:extLst>
              <a:ext uri="{FF2B5EF4-FFF2-40B4-BE49-F238E27FC236}">
                <a16:creationId xmlns:a16="http://schemas.microsoft.com/office/drawing/2014/main" id="{FD650308-A2EA-47BD-8E11-10E801DDB9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64974E-49B0-41DE-9DF1-C7D24788646C}"/>
              </a:ext>
            </a:extLst>
          </p:cNvPr>
          <p:cNvSpPr>
            <a:spLocks noGrp="1"/>
          </p:cNvSpPr>
          <p:nvPr>
            <p:ph type="sldNum" sz="quarter" idx="12"/>
          </p:nvPr>
        </p:nvSpPr>
        <p:spPr/>
        <p:txBody>
          <a:bodyPr/>
          <a:lstStyle/>
          <a:p>
            <a:fld id="{E91C7AAD-6AD8-4B5C-AF5C-76FB983FE5E5}" type="slidenum">
              <a:rPr lang="zh-CN" altLang="en-US" smtClean="0"/>
              <a:t>‹#›</a:t>
            </a:fld>
            <a:endParaRPr lang="zh-CN" altLang="en-US"/>
          </a:p>
        </p:txBody>
      </p:sp>
    </p:spTree>
    <p:extLst>
      <p:ext uri="{BB962C8B-B14F-4D97-AF65-F5344CB8AC3E}">
        <p14:creationId xmlns:p14="http://schemas.microsoft.com/office/powerpoint/2010/main" val="933523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D9AD8F9-5BA6-4D09-B905-604246DFC585}"/>
              </a:ext>
            </a:extLst>
          </p:cNvPr>
          <p:cNvSpPr txBox="1"/>
          <p:nvPr userDrawn="1"/>
        </p:nvSpPr>
        <p:spPr>
          <a:xfrm flipH="1">
            <a:off x="1871191" y="511282"/>
            <a:ext cx="2355121" cy="2821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zh-CN" altLang="en-US" sz="15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 name="文本框 2">
            <a:extLst>
              <a:ext uri="{FF2B5EF4-FFF2-40B4-BE49-F238E27FC236}">
                <a16:creationId xmlns:a16="http://schemas.microsoft.com/office/drawing/2014/main" id="{6B06C5CD-2D41-4B35-9040-53FFA9B6A09A}"/>
              </a:ext>
            </a:extLst>
          </p:cNvPr>
          <p:cNvSpPr txBox="1"/>
          <p:nvPr userDrawn="1"/>
        </p:nvSpPr>
        <p:spPr>
          <a:xfrm>
            <a:off x="604766" y="1332807"/>
            <a:ext cx="1410646" cy="7284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r>
              <a:rPr kumimoji="0" lang="zh-CN" altLang="en-US" sz="4400" b="1" i="0" u="none" strike="noStrike" cap="none" spc="0" normalizeH="0" baseline="0" dirty="0">
                <a:ln>
                  <a:noFill/>
                </a:ln>
                <a:solidFill>
                  <a:schemeClr val="bg1"/>
                </a:solidFill>
                <a:effectLst/>
                <a:uFillTx/>
                <a:latin typeface="+mn-ea"/>
                <a:ea typeface="+mn-ea"/>
                <a:cs typeface="Helvetica Neue"/>
                <a:sym typeface="Helvetica Neue"/>
              </a:rPr>
              <a:t>目录</a:t>
            </a:r>
          </a:p>
        </p:txBody>
      </p:sp>
      <p:sp>
        <p:nvSpPr>
          <p:cNvPr id="14" name="文本框 13">
            <a:extLst>
              <a:ext uri="{FF2B5EF4-FFF2-40B4-BE49-F238E27FC236}">
                <a16:creationId xmlns:a16="http://schemas.microsoft.com/office/drawing/2014/main" id="{37144784-2B3F-484B-8EF4-6217F2B2CA98}"/>
              </a:ext>
            </a:extLst>
          </p:cNvPr>
          <p:cNvSpPr txBox="1"/>
          <p:nvPr userDrawn="1"/>
        </p:nvSpPr>
        <p:spPr>
          <a:xfrm>
            <a:off x="769691" y="2010780"/>
            <a:ext cx="2584749"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altLang="zh-CN" sz="2000" b="1" i="0" u="none" strike="noStrike" cap="none" spc="0" normalizeH="0" baseline="0" dirty="0">
                <a:ln>
                  <a:noFill/>
                </a:ln>
                <a:solidFill>
                  <a:schemeClr val="bg1"/>
                </a:solidFill>
                <a:effectLst/>
                <a:uFillTx/>
                <a:latin typeface="+mn-ea"/>
                <a:ea typeface="+mn-ea"/>
                <a:cs typeface="Helvetica Neue"/>
                <a:sym typeface="Helvetica Neue"/>
              </a:rPr>
              <a:t>Contents</a:t>
            </a:r>
            <a:endParaRPr kumimoji="0" lang="zh-CN" altLang="en-US" sz="2000" b="1" i="0" u="none" strike="noStrike" cap="none" spc="0" normalizeH="0" baseline="0" dirty="0">
              <a:ln>
                <a:noFill/>
              </a:ln>
              <a:solidFill>
                <a:schemeClr val="bg1"/>
              </a:solidFill>
              <a:effectLst/>
              <a:uFillTx/>
              <a:latin typeface="+mn-ea"/>
              <a:ea typeface="+mn-ea"/>
              <a:cs typeface="Helvetica Neue"/>
              <a:sym typeface="Helvetica Neue"/>
            </a:endParaRPr>
          </a:p>
        </p:txBody>
      </p:sp>
      <p:sp>
        <p:nvSpPr>
          <p:cNvPr id="19" name="文本占位符 18">
            <a:extLst>
              <a:ext uri="{FF2B5EF4-FFF2-40B4-BE49-F238E27FC236}">
                <a16:creationId xmlns:a16="http://schemas.microsoft.com/office/drawing/2014/main" id="{C8806CBB-0B22-4752-BA02-14C30C2BBE42}"/>
              </a:ext>
            </a:extLst>
          </p:cNvPr>
          <p:cNvSpPr>
            <a:spLocks noGrp="1"/>
          </p:cNvSpPr>
          <p:nvPr>
            <p:ph type="body" sz="quarter" idx="10" hasCustomPrompt="1"/>
          </p:nvPr>
        </p:nvSpPr>
        <p:spPr>
          <a:xfrm>
            <a:off x="2261443" y="2362243"/>
            <a:ext cx="5069657" cy="559748"/>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a:latin typeface="+mn-ea"/>
                <a:ea typeface="+mn-ea"/>
              </a:rPr>
              <a:t>一</a:t>
            </a:r>
            <a:r>
              <a:rPr lang="en-US" altLang="zh-CN" b="1">
                <a:latin typeface="+mn-ea"/>
                <a:ea typeface="+mn-ea"/>
              </a:rPr>
              <a:t>.</a:t>
            </a:r>
            <a:r>
              <a:rPr lang="zh-CN" altLang="en-US" b="1">
                <a:latin typeface="+mn-ea"/>
                <a:ea typeface="+mn-ea"/>
              </a:rPr>
              <a:t>目录</a:t>
            </a:r>
            <a:r>
              <a:rPr lang="en-US" altLang="zh-CN" b="1">
                <a:latin typeface="+mn-ea"/>
                <a:ea typeface="+mn-ea"/>
              </a:rPr>
              <a:t>1</a:t>
            </a:r>
            <a:endParaRPr lang="zh-CN" altLang="en-US" b="1">
              <a:latin typeface="+mn-ea"/>
              <a:ea typeface="+mn-ea"/>
            </a:endParaRPr>
          </a:p>
        </p:txBody>
      </p:sp>
      <p:sp>
        <p:nvSpPr>
          <p:cNvPr id="21" name="文本占位符 18">
            <a:extLst>
              <a:ext uri="{FF2B5EF4-FFF2-40B4-BE49-F238E27FC236}">
                <a16:creationId xmlns:a16="http://schemas.microsoft.com/office/drawing/2014/main" id="{C01DBD52-35FE-4C3B-B9C7-4E80A90FED89}"/>
              </a:ext>
            </a:extLst>
          </p:cNvPr>
          <p:cNvSpPr>
            <a:spLocks noGrp="1"/>
          </p:cNvSpPr>
          <p:nvPr>
            <p:ph type="body" sz="quarter" idx="11" hasCustomPrompt="1"/>
          </p:nvPr>
        </p:nvSpPr>
        <p:spPr>
          <a:xfrm>
            <a:off x="2261443" y="3174533"/>
            <a:ext cx="5069657" cy="559748"/>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a:latin typeface="+mn-ea"/>
                <a:ea typeface="+mn-ea"/>
              </a:rPr>
              <a:t>二</a:t>
            </a:r>
            <a:r>
              <a:rPr lang="en-US" altLang="zh-CN" b="1">
                <a:latin typeface="+mn-ea"/>
                <a:ea typeface="+mn-ea"/>
              </a:rPr>
              <a:t>.</a:t>
            </a:r>
            <a:r>
              <a:rPr lang="zh-CN" altLang="en-US" b="1">
                <a:latin typeface="+mn-ea"/>
                <a:ea typeface="+mn-ea"/>
              </a:rPr>
              <a:t>目录</a:t>
            </a:r>
            <a:r>
              <a:rPr lang="en-US" altLang="zh-CN" b="1">
                <a:latin typeface="+mn-ea"/>
                <a:ea typeface="+mn-ea"/>
              </a:rPr>
              <a:t>2</a:t>
            </a:r>
            <a:endParaRPr lang="zh-CN" altLang="en-US" b="1">
              <a:latin typeface="+mn-ea"/>
              <a:ea typeface="+mn-ea"/>
            </a:endParaRPr>
          </a:p>
        </p:txBody>
      </p:sp>
      <p:sp>
        <p:nvSpPr>
          <p:cNvPr id="22" name="文本占位符 18">
            <a:extLst>
              <a:ext uri="{FF2B5EF4-FFF2-40B4-BE49-F238E27FC236}">
                <a16:creationId xmlns:a16="http://schemas.microsoft.com/office/drawing/2014/main" id="{81B31991-7C83-4E03-8115-E14CCFDFE391}"/>
              </a:ext>
            </a:extLst>
          </p:cNvPr>
          <p:cNvSpPr>
            <a:spLocks noGrp="1"/>
          </p:cNvSpPr>
          <p:nvPr>
            <p:ph type="body" sz="quarter" idx="12" hasCustomPrompt="1"/>
          </p:nvPr>
        </p:nvSpPr>
        <p:spPr>
          <a:xfrm>
            <a:off x="2261443" y="3986823"/>
            <a:ext cx="5069657" cy="559748"/>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a:latin typeface="+mn-ea"/>
                <a:ea typeface="+mn-ea"/>
              </a:rPr>
              <a:t>三</a:t>
            </a:r>
            <a:r>
              <a:rPr lang="en-US" altLang="zh-CN" b="1">
                <a:latin typeface="+mn-ea"/>
                <a:ea typeface="+mn-ea"/>
              </a:rPr>
              <a:t>.</a:t>
            </a:r>
            <a:r>
              <a:rPr lang="zh-CN" altLang="en-US" b="1">
                <a:latin typeface="+mn-ea"/>
                <a:ea typeface="+mn-ea"/>
              </a:rPr>
              <a:t>目录</a:t>
            </a:r>
            <a:r>
              <a:rPr lang="en-US" altLang="zh-CN" b="1">
                <a:latin typeface="+mn-ea"/>
                <a:ea typeface="+mn-ea"/>
              </a:rPr>
              <a:t>3</a:t>
            </a:r>
            <a:endParaRPr lang="zh-CN" altLang="en-US" b="1">
              <a:latin typeface="+mn-ea"/>
              <a:ea typeface="+mn-ea"/>
            </a:endParaRPr>
          </a:p>
        </p:txBody>
      </p:sp>
      <p:sp>
        <p:nvSpPr>
          <p:cNvPr id="23" name="文本占位符 18">
            <a:extLst>
              <a:ext uri="{FF2B5EF4-FFF2-40B4-BE49-F238E27FC236}">
                <a16:creationId xmlns:a16="http://schemas.microsoft.com/office/drawing/2014/main" id="{1F5E4A12-1ACB-46D1-AD97-0AADEE8972F7}"/>
              </a:ext>
            </a:extLst>
          </p:cNvPr>
          <p:cNvSpPr>
            <a:spLocks noGrp="1"/>
          </p:cNvSpPr>
          <p:nvPr>
            <p:ph type="body" sz="quarter" idx="13" hasCustomPrompt="1"/>
          </p:nvPr>
        </p:nvSpPr>
        <p:spPr>
          <a:xfrm>
            <a:off x="2261443" y="4799113"/>
            <a:ext cx="5069657" cy="559748"/>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a:latin typeface="+mn-ea"/>
                <a:ea typeface="+mn-ea"/>
              </a:rPr>
              <a:t>四</a:t>
            </a:r>
            <a:r>
              <a:rPr lang="en-US" altLang="zh-CN" b="1">
                <a:latin typeface="+mn-ea"/>
                <a:ea typeface="+mn-ea"/>
              </a:rPr>
              <a:t>.</a:t>
            </a:r>
            <a:r>
              <a:rPr lang="zh-CN" altLang="en-US" b="1">
                <a:latin typeface="+mn-ea"/>
                <a:ea typeface="+mn-ea"/>
              </a:rPr>
              <a:t>目录</a:t>
            </a:r>
            <a:r>
              <a:rPr lang="en-US" altLang="zh-CN" b="1">
                <a:latin typeface="+mn-ea"/>
                <a:ea typeface="+mn-ea"/>
              </a:rPr>
              <a:t>4</a:t>
            </a:r>
            <a:endParaRPr lang="zh-CN" altLang="en-US" b="1">
              <a:latin typeface="+mn-ea"/>
              <a:ea typeface="+mn-ea"/>
            </a:endParaRPr>
          </a:p>
        </p:txBody>
      </p:sp>
      <p:sp>
        <p:nvSpPr>
          <p:cNvPr id="24" name="文本占位符 18">
            <a:extLst>
              <a:ext uri="{FF2B5EF4-FFF2-40B4-BE49-F238E27FC236}">
                <a16:creationId xmlns:a16="http://schemas.microsoft.com/office/drawing/2014/main" id="{B12314E9-AB4C-431C-A6FD-FE1214D1D939}"/>
              </a:ext>
            </a:extLst>
          </p:cNvPr>
          <p:cNvSpPr>
            <a:spLocks noGrp="1"/>
          </p:cNvSpPr>
          <p:nvPr>
            <p:ph type="body" sz="quarter" idx="14" hasCustomPrompt="1"/>
          </p:nvPr>
        </p:nvSpPr>
        <p:spPr>
          <a:xfrm>
            <a:off x="2261443" y="5611403"/>
            <a:ext cx="5069657" cy="559748"/>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a:latin typeface="+mn-ea"/>
                <a:ea typeface="+mn-ea"/>
              </a:rPr>
              <a:t>五</a:t>
            </a:r>
            <a:r>
              <a:rPr lang="en-US" altLang="zh-CN" b="1">
                <a:latin typeface="+mn-ea"/>
                <a:ea typeface="+mn-ea"/>
              </a:rPr>
              <a:t>.</a:t>
            </a:r>
            <a:r>
              <a:rPr lang="zh-CN" altLang="en-US" b="1">
                <a:latin typeface="+mn-ea"/>
                <a:ea typeface="+mn-ea"/>
              </a:rPr>
              <a:t>目录</a:t>
            </a:r>
            <a:r>
              <a:rPr lang="en-US" altLang="zh-CN" b="1">
                <a:latin typeface="+mn-ea"/>
                <a:ea typeface="+mn-ea"/>
              </a:rPr>
              <a:t>5</a:t>
            </a:r>
            <a:endParaRPr lang="zh-CN" altLang="en-US" b="1">
              <a:latin typeface="+mn-ea"/>
              <a:ea typeface="+mn-ea"/>
            </a:endParaRPr>
          </a:p>
        </p:txBody>
      </p:sp>
    </p:spTree>
    <p:extLst>
      <p:ext uri="{BB962C8B-B14F-4D97-AF65-F5344CB8AC3E}">
        <p14:creationId xmlns:p14="http://schemas.microsoft.com/office/powerpoint/2010/main" val="2475551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7" name="–Johnny Appleseed"/>
          <p:cNvSpPr txBox="1">
            <a:spLocks noGrp="1"/>
          </p:cNvSpPr>
          <p:nvPr>
            <p:ph type="body" sz="quarter" idx="13" hasCustomPrompt="1"/>
          </p:nvPr>
        </p:nvSpPr>
        <p:spPr>
          <a:xfrm>
            <a:off x="1298534" y="4100604"/>
            <a:ext cx="5594874" cy="313932"/>
          </a:xfrm>
          <a:prstGeom prst="rect">
            <a:avLst/>
          </a:prstGeom>
        </p:spPr>
        <p:txBody>
          <a:bodyPr anchor="t">
            <a:spAutoFit/>
          </a:bodyPr>
          <a:lstStyle>
            <a:lvl1pPr marL="0" indent="0" algn="ctr">
              <a:spcBef>
                <a:spcPts val="0"/>
              </a:spcBef>
              <a:buSzTx/>
              <a:buNone/>
              <a:defRPr sz="1600" i="1">
                <a:solidFill>
                  <a:srgbClr val="FFFFFF"/>
                </a:solidFill>
                <a:latin typeface="+mn-ea"/>
                <a:ea typeface="+mn-ea"/>
              </a:defRPr>
            </a:lvl1pPr>
          </a:lstStyle>
          <a:p>
            <a:r>
              <a:rPr lang="en-US"/>
              <a:t>–Johnny Appleseed</a:t>
            </a:r>
            <a:endParaRPr/>
          </a:p>
        </p:txBody>
      </p:sp>
      <p:sp>
        <p:nvSpPr>
          <p:cNvPr id="108" name="“Type a quote here.”"/>
          <p:cNvSpPr txBox="1">
            <a:spLocks noGrp="1"/>
          </p:cNvSpPr>
          <p:nvPr>
            <p:ph type="body" sz="quarter" idx="14" hasCustomPrompt="1"/>
          </p:nvPr>
        </p:nvSpPr>
        <p:spPr>
          <a:xfrm>
            <a:off x="1310511" y="3039721"/>
            <a:ext cx="5570921" cy="480131"/>
          </a:xfrm>
          <a:prstGeom prst="rect">
            <a:avLst/>
          </a:prstGeom>
        </p:spPr>
        <p:txBody>
          <a:bodyPr>
            <a:spAutoFit/>
          </a:bodyPr>
          <a:lstStyle>
            <a:lvl1pPr marL="0" indent="0" algn="ctr">
              <a:spcBef>
                <a:spcPts val="0"/>
              </a:spcBef>
              <a:buSzTx/>
              <a:buNone/>
              <a:defRPr>
                <a:solidFill>
                  <a:srgbClr val="FFFFFF"/>
                </a:solidFill>
                <a:latin typeface="+mn-ea"/>
                <a:ea typeface="+mn-ea"/>
                <a:cs typeface="+mn-cs"/>
                <a:sym typeface="Helvetica Neue Medium"/>
              </a:defRPr>
            </a:lvl1pPr>
          </a:lstStyle>
          <a:p>
            <a:r>
              <a:rPr lang="en-US"/>
              <a:t>“Type a quote here.”</a:t>
            </a:r>
            <a:endParaRPr/>
          </a:p>
        </p:txBody>
      </p:sp>
    </p:spTree>
    <p:extLst>
      <p:ext uri="{BB962C8B-B14F-4D97-AF65-F5344CB8AC3E}">
        <p14:creationId xmlns:p14="http://schemas.microsoft.com/office/powerpoint/2010/main" val="407177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99452-8C65-45E5-9D35-9DB73C9ABB98}"/>
              </a:ext>
            </a:extLst>
          </p:cNvPr>
          <p:cNvSpPr>
            <a:spLocks noGrp="1"/>
          </p:cNvSpPr>
          <p:nvPr>
            <p:ph type="title"/>
          </p:nvPr>
        </p:nvSpPr>
        <p:spPr>
          <a:xfrm>
            <a:off x="304800" y="0"/>
            <a:ext cx="11582400" cy="652007"/>
          </a:xfrm>
        </p:spPr>
        <p:txBody>
          <a:bodyPr>
            <a:normAutofit/>
          </a:bodyPr>
          <a:lstStyle>
            <a:lvl1pPr>
              <a:defRPr sz="3600">
                <a:solidFill>
                  <a:schemeClr val="bg1"/>
                </a:solidFill>
              </a:defRPr>
            </a:lvl1pPr>
          </a:lstStyle>
          <a:p>
            <a:r>
              <a:rPr lang="zh-CN" altLang="en-US"/>
              <a:t>单击此处编辑母版标题样式</a:t>
            </a:r>
          </a:p>
        </p:txBody>
      </p:sp>
      <p:sp>
        <p:nvSpPr>
          <p:cNvPr id="6" name="内容占位符 2">
            <a:extLst>
              <a:ext uri="{FF2B5EF4-FFF2-40B4-BE49-F238E27FC236}">
                <a16:creationId xmlns:a16="http://schemas.microsoft.com/office/drawing/2014/main" id="{4A1A678E-1A5A-439A-9353-AFD788D99BA1}"/>
              </a:ext>
            </a:extLst>
          </p:cNvPr>
          <p:cNvSpPr>
            <a:spLocks noGrp="1"/>
          </p:cNvSpPr>
          <p:nvPr>
            <p:ph idx="1"/>
          </p:nvPr>
        </p:nvSpPr>
        <p:spPr>
          <a:xfrm>
            <a:off x="834887" y="1216550"/>
            <a:ext cx="10518913" cy="496041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2674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99452-8C65-45E5-9D35-9DB73C9ABB98}"/>
              </a:ext>
            </a:extLst>
          </p:cNvPr>
          <p:cNvSpPr>
            <a:spLocks noGrp="1"/>
          </p:cNvSpPr>
          <p:nvPr>
            <p:ph type="title"/>
          </p:nvPr>
        </p:nvSpPr>
        <p:spPr>
          <a:xfrm>
            <a:off x="304800" y="0"/>
            <a:ext cx="11582400" cy="652007"/>
          </a:xfrm>
        </p:spPr>
        <p:txBody>
          <a:bodyPr>
            <a:normAutofit/>
          </a:bodyPr>
          <a:lstStyle>
            <a:lvl1pPr>
              <a:defRPr sz="3600">
                <a:solidFill>
                  <a:schemeClr val="bg1"/>
                </a:solidFill>
              </a:defRPr>
            </a:lvl1pPr>
          </a:lstStyle>
          <a:p>
            <a:r>
              <a:rPr lang="zh-CN" altLang="en-US"/>
              <a:t>单击此处编辑母版标题样式</a:t>
            </a:r>
          </a:p>
        </p:txBody>
      </p:sp>
      <p:sp>
        <p:nvSpPr>
          <p:cNvPr id="4" name="内容占位符 2">
            <a:extLst>
              <a:ext uri="{FF2B5EF4-FFF2-40B4-BE49-F238E27FC236}">
                <a16:creationId xmlns:a16="http://schemas.microsoft.com/office/drawing/2014/main" id="{75B668D3-A2A9-4356-AB89-BA1ABFD5FDBA}"/>
              </a:ext>
            </a:extLst>
          </p:cNvPr>
          <p:cNvSpPr>
            <a:spLocks noGrp="1"/>
          </p:cNvSpPr>
          <p:nvPr>
            <p:ph sz="half" idx="1"/>
          </p:nvPr>
        </p:nvSpPr>
        <p:spPr>
          <a:xfrm>
            <a:off x="838200" y="1131148"/>
            <a:ext cx="5181600" cy="504581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3">
            <a:extLst>
              <a:ext uri="{FF2B5EF4-FFF2-40B4-BE49-F238E27FC236}">
                <a16:creationId xmlns:a16="http://schemas.microsoft.com/office/drawing/2014/main" id="{65469035-1431-4C19-984E-1B9ABD82A0E6}"/>
              </a:ext>
            </a:extLst>
          </p:cNvPr>
          <p:cNvSpPr>
            <a:spLocks noGrp="1"/>
          </p:cNvSpPr>
          <p:nvPr>
            <p:ph sz="half" idx="2"/>
          </p:nvPr>
        </p:nvSpPr>
        <p:spPr>
          <a:xfrm>
            <a:off x="6172200" y="1131148"/>
            <a:ext cx="5181600" cy="504581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5405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99452-8C65-45E5-9D35-9DB73C9ABB98}"/>
              </a:ext>
            </a:extLst>
          </p:cNvPr>
          <p:cNvSpPr>
            <a:spLocks noGrp="1"/>
          </p:cNvSpPr>
          <p:nvPr>
            <p:ph type="title"/>
          </p:nvPr>
        </p:nvSpPr>
        <p:spPr>
          <a:xfrm>
            <a:off x="304800" y="0"/>
            <a:ext cx="11582400" cy="652007"/>
          </a:xfrm>
        </p:spPr>
        <p:txBody>
          <a:bodyPr>
            <a:normAutofit/>
          </a:bodyPr>
          <a:lstStyle>
            <a:lvl1pPr>
              <a:defRPr sz="3600">
                <a:solidFill>
                  <a:schemeClr val="bg1"/>
                </a:solidFill>
              </a:defRPr>
            </a:lvl1pPr>
          </a:lstStyle>
          <a:p>
            <a:r>
              <a:rPr lang="zh-CN" altLang="en-US"/>
              <a:t>单击此处编辑母版标题样式</a:t>
            </a:r>
          </a:p>
        </p:txBody>
      </p:sp>
      <p:sp>
        <p:nvSpPr>
          <p:cNvPr id="7" name="图片占位符 2">
            <a:extLst>
              <a:ext uri="{FF2B5EF4-FFF2-40B4-BE49-F238E27FC236}">
                <a16:creationId xmlns:a16="http://schemas.microsoft.com/office/drawing/2014/main" id="{20108B42-6C52-4221-9CE1-E9FCFC6E4DC6}"/>
              </a:ext>
            </a:extLst>
          </p:cNvPr>
          <p:cNvSpPr>
            <a:spLocks noGrp="1"/>
          </p:cNvSpPr>
          <p:nvPr>
            <p:ph type="pic" idx="1"/>
          </p:nvPr>
        </p:nvSpPr>
        <p:spPr>
          <a:xfrm>
            <a:off x="5183188" y="1123406"/>
            <a:ext cx="6172200" cy="52465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8" name="文本占位符 3">
            <a:extLst>
              <a:ext uri="{FF2B5EF4-FFF2-40B4-BE49-F238E27FC236}">
                <a16:creationId xmlns:a16="http://schemas.microsoft.com/office/drawing/2014/main" id="{DF0CACF4-DB92-45D9-8DA3-D5212D836ED4}"/>
              </a:ext>
            </a:extLst>
          </p:cNvPr>
          <p:cNvSpPr>
            <a:spLocks noGrp="1"/>
          </p:cNvSpPr>
          <p:nvPr>
            <p:ph type="body" sz="half" idx="2"/>
          </p:nvPr>
        </p:nvSpPr>
        <p:spPr>
          <a:xfrm>
            <a:off x="839788" y="2566283"/>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文本占位符 3"/>
          <p:cNvSpPr>
            <a:spLocks noGrp="1"/>
          </p:cNvSpPr>
          <p:nvPr>
            <p:ph type="body" sz="quarter" idx="10" hasCustomPrompt="1"/>
          </p:nvPr>
        </p:nvSpPr>
        <p:spPr>
          <a:xfrm>
            <a:off x="839788" y="1123406"/>
            <a:ext cx="3932237" cy="1219200"/>
          </a:xfrm>
        </p:spPr>
        <p:txBody>
          <a:bodyPr/>
          <a:lstStyle>
            <a:lvl1pPr marL="0" indent="0">
              <a:buNone/>
              <a:defRPr/>
            </a:lvl1pPr>
            <a:lvl5pPr marL="1828800" indent="0" algn="l">
              <a:buNone/>
              <a:defRPr/>
            </a:lvl5pPr>
          </a:lstStyle>
          <a:p>
            <a:pPr lvl="0"/>
            <a:r>
              <a:rPr lang="zh-CN" altLang="en-US"/>
              <a:t>单击此处编辑母版文本样式</a:t>
            </a:r>
          </a:p>
        </p:txBody>
      </p:sp>
    </p:spTree>
    <p:extLst>
      <p:ext uri="{BB962C8B-B14F-4D97-AF65-F5344CB8AC3E}">
        <p14:creationId xmlns:p14="http://schemas.microsoft.com/office/powerpoint/2010/main" val="2765498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99452-8C65-45E5-9D35-9DB73C9ABB98}"/>
              </a:ext>
            </a:extLst>
          </p:cNvPr>
          <p:cNvSpPr>
            <a:spLocks noGrp="1"/>
          </p:cNvSpPr>
          <p:nvPr>
            <p:ph type="title"/>
          </p:nvPr>
        </p:nvSpPr>
        <p:spPr>
          <a:xfrm>
            <a:off x="304800" y="0"/>
            <a:ext cx="11582400" cy="652007"/>
          </a:xfrm>
        </p:spPr>
        <p:txBody>
          <a:bodyPr>
            <a:normAutofit/>
          </a:bodyPr>
          <a:lstStyle>
            <a:lvl1pPr>
              <a:defRPr sz="3600">
                <a:solidFill>
                  <a:schemeClr val="bg1"/>
                </a:solidFill>
              </a:defRPr>
            </a:lvl1pPr>
          </a:lstStyle>
          <a:p>
            <a:r>
              <a:rPr lang="zh-CN" altLang="en-US"/>
              <a:t>单击此处编辑母版标题样式</a:t>
            </a:r>
          </a:p>
        </p:txBody>
      </p:sp>
    </p:spTree>
    <p:extLst>
      <p:ext uri="{BB962C8B-B14F-4D97-AF65-F5344CB8AC3E}">
        <p14:creationId xmlns:p14="http://schemas.microsoft.com/office/powerpoint/2010/main" val="1216454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8F727-CA42-4B9F-B013-FAE0710C5852}"/>
              </a:ext>
            </a:extLst>
          </p:cNvPr>
          <p:cNvSpPr>
            <a:spLocks noGrp="1"/>
          </p:cNvSpPr>
          <p:nvPr>
            <p:ph type="ctrTitle"/>
          </p:nvPr>
        </p:nvSpPr>
        <p:spPr>
          <a:xfrm>
            <a:off x="1524000" y="1122363"/>
            <a:ext cx="9144000" cy="2387600"/>
          </a:xfrm>
        </p:spPr>
        <p:txBody>
          <a:bodyPr anchor="b"/>
          <a:lstStyle>
            <a:lvl1pPr algn="ctr">
              <a:defRPr sz="6000" b="1"/>
            </a:lvl1pPr>
          </a:lstStyle>
          <a:p>
            <a:r>
              <a:rPr lang="zh-CN" altLang="en-US"/>
              <a:t>单击此处编辑母版标题样式</a:t>
            </a:r>
          </a:p>
        </p:txBody>
      </p:sp>
      <p:sp>
        <p:nvSpPr>
          <p:cNvPr id="3" name="副标题 2">
            <a:extLst>
              <a:ext uri="{FF2B5EF4-FFF2-40B4-BE49-F238E27FC236}">
                <a16:creationId xmlns:a16="http://schemas.microsoft.com/office/drawing/2014/main" id="{3ADFAF40-948A-4C65-8B43-9B0BFFB09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8A06122-6273-4B8C-96D6-BD43BA3EB380}"/>
              </a:ext>
            </a:extLst>
          </p:cNvPr>
          <p:cNvSpPr>
            <a:spLocks noGrp="1"/>
          </p:cNvSpPr>
          <p:nvPr>
            <p:ph type="dt" sz="half" idx="10"/>
          </p:nvPr>
        </p:nvSpPr>
        <p:spPr/>
        <p:txBody>
          <a:bodyPr/>
          <a:lstStyle/>
          <a:p>
            <a:fld id="{F6181888-3A51-4061-9746-B4966C139B0C}" type="datetimeFigureOut">
              <a:rPr lang="zh-CN" altLang="en-US" smtClean="0"/>
              <a:t>2020/11/6</a:t>
            </a:fld>
            <a:endParaRPr lang="zh-CN" altLang="en-US"/>
          </a:p>
        </p:txBody>
      </p:sp>
      <p:sp>
        <p:nvSpPr>
          <p:cNvPr id="5" name="页脚占位符 4">
            <a:extLst>
              <a:ext uri="{FF2B5EF4-FFF2-40B4-BE49-F238E27FC236}">
                <a16:creationId xmlns:a16="http://schemas.microsoft.com/office/drawing/2014/main" id="{A80D37D7-786A-4121-8F29-D0F255E7DB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A9C682-D1A5-4C40-AAE0-293E86D2F7B0}"/>
              </a:ext>
            </a:extLst>
          </p:cNvPr>
          <p:cNvSpPr>
            <a:spLocks noGrp="1"/>
          </p:cNvSpPr>
          <p:nvPr>
            <p:ph type="sldNum" sz="quarter" idx="12"/>
          </p:nvPr>
        </p:nvSpPr>
        <p:spPr/>
        <p:txBody>
          <a:bodyPr/>
          <a:lstStyle/>
          <a:p>
            <a:fld id="{E91C7AAD-6AD8-4B5C-AF5C-76FB983FE5E5}" type="slidenum">
              <a:rPr lang="zh-CN" altLang="en-US" smtClean="0"/>
              <a:t>‹#›</a:t>
            </a:fld>
            <a:endParaRPr lang="zh-CN" altLang="en-US"/>
          </a:p>
        </p:txBody>
      </p:sp>
    </p:spTree>
    <p:extLst>
      <p:ext uri="{BB962C8B-B14F-4D97-AF65-F5344CB8AC3E}">
        <p14:creationId xmlns:p14="http://schemas.microsoft.com/office/powerpoint/2010/main" val="2816611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646EA48-0BEF-4F16-ABB6-DE712894EE84}"/>
              </a:ext>
            </a:extLst>
          </p:cNvPr>
          <p:cNvSpPr>
            <a:spLocks noGrp="1"/>
          </p:cNvSpPr>
          <p:nvPr>
            <p:ph idx="1"/>
          </p:nvPr>
        </p:nvSpPr>
        <p:spPr>
          <a:xfrm>
            <a:off x="838200" y="1349829"/>
            <a:ext cx="10515600" cy="482713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C55AD7-5853-4CF0-8DC9-E02D10A16062}"/>
              </a:ext>
            </a:extLst>
          </p:cNvPr>
          <p:cNvSpPr>
            <a:spLocks noGrp="1"/>
          </p:cNvSpPr>
          <p:nvPr>
            <p:ph type="dt" sz="half" idx="10"/>
          </p:nvPr>
        </p:nvSpPr>
        <p:spPr/>
        <p:txBody>
          <a:bodyPr/>
          <a:lstStyle/>
          <a:p>
            <a:fld id="{F6181888-3A51-4061-9746-B4966C139B0C}" type="datetimeFigureOut">
              <a:rPr lang="zh-CN" altLang="en-US" smtClean="0"/>
              <a:t>2020/11/6</a:t>
            </a:fld>
            <a:endParaRPr lang="zh-CN" altLang="en-US"/>
          </a:p>
        </p:txBody>
      </p:sp>
      <p:sp>
        <p:nvSpPr>
          <p:cNvPr id="5" name="页脚占位符 4">
            <a:extLst>
              <a:ext uri="{FF2B5EF4-FFF2-40B4-BE49-F238E27FC236}">
                <a16:creationId xmlns:a16="http://schemas.microsoft.com/office/drawing/2014/main" id="{6728F806-6C56-413E-8F5E-C1C33241B8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958C84-D8A5-47D2-A271-68FD391CD1CC}"/>
              </a:ext>
            </a:extLst>
          </p:cNvPr>
          <p:cNvSpPr>
            <a:spLocks noGrp="1"/>
          </p:cNvSpPr>
          <p:nvPr>
            <p:ph type="sldNum" sz="quarter" idx="12"/>
          </p:nvPr>
        </p:nvSpPr>
        <p:spPr/>
        <p:txBody>
          <a:bodyPr/>
          <a:lstStyle/>
          <a:p>
            <a:fld id="{E91C7AAD-6AD8-4B5C-AF5C-76FB983FE5E5}" type="slidenum">
              <a:rPr lang="zh-CN" altLang="en-US" smtClean="0"/>
              <a:t>‹#›</a:t>
            </a:fld>
            <a:endParaRPr lang="zh-CN" altLang="en-US"/>
          </a:p>
        </p:txBody>
      </p:sp>
      <p:sp>
        <p:nvSpPr>
          <p:cNvPr id="7" name="标题 1">
            <a:extLst>
              <a:ext uri="{FF2B5EF4-FFF2-40B4-BE49-F238E27FC236}">
                <a16:creationId xmlns:a16="http://schemas.microsoft.com/office/drawing/2014/main" id="{880D4E84-E694-4224-8A64-A7CE325319F0}"/>
              </a:ext>
            </a:extLst>
          </p:cNvPr>
          <p:cNvSpPr>
            <a:spLocks noGrp="1"/>
          </p:cNvSpPr>
          <p:nvPr>
            <p:ph type="title"/>
          </p:nvPr>
        </p:nvSpPr>
        <p:spPr>
          <a:xfrm>
            <a:off x="838200" y="136525"/>
            <a:ext cx="10515600" cy="913047"/>
          </a:xfrm>
        </p:spPr>
        <p:txBody>
          <a:bodyPr/>
          <a:lstStyle>
            <a:lvl1pPr algn="ctr">
              <a:defRPr b="1"/>
            </a:lvl1pPr>
          </a:lstStyle>
          <a:p>
            <a:r>
              <a:rPr lang="zh-CN" altLang="en-US"/>
              <a:t>单击此处编辑母版标题样式</a:t>
            </a:r>
          </a:p>
        </p:txBody>
      </p:sp>
    </p:spTree>
    <p:extLst>
      <p:ext uri="{BB962C8B-B14F-4D97-AF65-F5344CB8AC3E}">
        <p14:creationId xmlns:p14="http://schemas.microsoft.com/office/powerpoint/2010/main" val="272292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A4910A4-36C9-4DB9-84AD-82D6DD8CC7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0468CC0-157F-411E-92B6-B4755F3F24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7E4813-6E93-40DC-AD16-CC5A51455B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81888-3A51-4061-9746-B4966C139B0C}" type="datetimeFigureOut">
              <a:rPr lang="zh-CN" altLang="en-US" smtClean="0"/>
              <a:t>2020/11/6</a:t>
            </a:fld>
            <a:endParaRPr lang="zh-CN" altLang="en-US"/>
          </a:p>
        </p:txBody>
      </p:sp>
      <p:sp>
        <p:nvSpPr>
          <p:cNvPr id="5" name="页脚占位符 4">
            <a:extLst>
              <a:ext uri="{FF2B5EF4-FFF2-40B4-BE49-F238E27FC236}">
                <a16:creationId xmlns:a16="http://schemas.microsoft.com/office/drawing/2014/main" id="{60798D60-3F05-416E-B849-89A320270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484322D-C6F7-44D4-950D-CE1BB9036D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C7AAD-6AD8-4B5C-AF5C-76FB983FE5E5}" type="slidenum">
              <a:rPr lang="zh-CN" altLang="en-US" smtClean="0"/>
              <a:t>‹#›</a:t>
            </a:fld>
            <a:endParaRPr lang="zh-CN" altLang="en-US"/>
          </a:p>
        </p:txBody>
      </p:sp>
    </p:spTree>
    <p:extLst>
      <p:ext uri="{BB962C8B-B14F-4D97-AF65-F5344CB8AC3E}">
        <p14:creationId xmlns:p14="http://schemas.microsoft.com/office/powerpoint/2010/main" val="31249844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7488">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9.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739637" y="1788051"/>
            <a:ext cx="10518913" cy="1526650"/>
          </a:xfrm>
        </p:spPr>
        <p:txBody>
          <a:bodyPr/>
          <a:lstStyle/>
          <a:p>
            <a:r>
              <a:rPr lang="zh-CN" altLang="en-US" dirty="0"/>
              <a:t>手游</a:t>
            </a:r>
            <a:r>
              <a:rPr lang="en-US" altLang="zh-CN" dirty="0"/>
              <a:t>《</a:t>
            </a:r>
            <a:r>
              <a:rPr lang="zh-CN" altLang="en-US" dirty="0"/>
              <a:t>永远的</a:t>
            </a:r>
            <a:r>
              <a:rPr lang="en-US" altLang="zh-CN" dirty="0"/>
              <a:t>7</a:t>
            </a:r>
            <a:r>
              <a:rPr lang="zh-CN" altLang="en-US" dirty="0"/>
              <a:t>日之都</a:t>
            </a:r>
            <a:r>
              <a:rPr lang="en-US" altLang="zh-CN" dirty="0"/>
              <a:t>》</a:t>
            </a:r>
            <a:r>
              <a:rPr lang="zh-CN" altLang="en-US" dirty="0"/>
              <a:t>中角色珈儿相关的粒子特效分析</a:t>
            </a:r>
            <a:endParaRPr lang="en-US" altLang="zh-CN" dirty="0"/>
          </a:p>
          <a:p>
            <a:r>
              <a:rPr lang="zh-CN" altLang="en-US" dirty="0"/>
              <a:t>分别分析角色的武器、装饰挂件、</a:t>
            </a:r>
            <a:r>
              <a:rPr lang="zh-CN" altLang="en-US"/>
              <a:t>技能特效等</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latin typeface="+mn-ea"/>
              </a:rPr>
              <a:t>二技能特效（</a:t>
            </a:r>
            <a:r>
              <a:rPr lang="zh-CN" altLang="en-US" dirty="0">
                <a:latin typeface="+mn-ea"/>
                <a:ea typeface="+mn-ea"/>
              </a:rPr>
              <a:t>视频见下一页）</a:t>
            </a:r>
            <a:endParaRPr lang="en-US" altLang="zh-CN" dirty="0">
              <a:latin typeface="+mn-ea"/>
              <a:ea typeface="+mn-ea"/>
            </a:endParaRPr>
          </a:p>
          <a:p>
            <a:endParaRPr lang="en-US" altLang="zh-CN" dirty="0"/>
          </a:p>
        </p:txBody>
      </p:sp>
      <p:sp>
        <p:nvSpPr>
          <p:cNvPr id="4" name="文本框 3">
            <a:extLst>
              <a:ext uri="{FF2B5EF4-FFF2-40B4-BE49-F238E27FC236}">
                <a16:creationId xmlns:a16="http://schemas.microsoft.com/office/drawing/2014/main" id="{17882904-26BE-4FA7-B46C-958A9E6C6112}"/>
              </a:ext>
            </a:extLst>
          </p:cNvPr>
          <p:cNvSpPr txBox="1"/>
          <p:nvPr/>
        </p:nvSpPr>
        <p:spPr>
          <a:xfrm>
            <a:off x="8039100" y="983864"/>
            <a:ext cx="4152900" cy="1993347"/>
          </a:xfrm>
          <a:prstGeom prst="rect">
            <a:avLst/>
          </a:prstGeom>
        </p:spPr>
        <p:txBody>
          <a:bodyPr vert="horz" wrap="square" lIns="91440" tIns="45720" rIns="91440" bIns="45720" rtlCol="0" anchor="t" anchorCtr="0">
            <a:normAutofit/>
          </a:bodyPr>
          <a:lstStyle/>
          <a:p>
            <a:pPr algn="l">
              <a:spcBef>
                <a:spcPts val="600"/>
              </a:spcBef>
              <a:spcAft>
                <a:spcPts val="600"/>
              </a:spcAft>
            </a:pPr>
            <a:r>
              <a:rPr lang="zh-CN" altLang="en-US" dirty="0">
                <a:latin typeface="+mn-ea"/>
                <a:ea typeface="+mn-ea"/>
              </a:rPr>
              <a:t>角色的二技能作用是在角色周围形成一圈剑光，造成小范围的</a:t>
            </a:r>
            <a:r>
              <a:rPr lang="en-US" altLang="zh-CN" dirty="0">
                <a:latin typeface="+mn-ea"/>
              </a:rPr>
              <a:t>AOE</a:t>
            </a:r>
            <a:r>
              <a:rPr lang="zh-CN" altLang="en-US" dirty="0">
                <a:latin typeface="+mn-ea"/>
                <a:ea typeface="+mn-ea"/>
              </a:rPr>
              <a:t>伤害。</a:t>
            </a:r>
            <a:endParaRPr lang="en-US" altLang="zh-CN" dirty="0">
              <a:latin typeface="+mn-ea"/>
              <a:ea typeface="+mn-ea"/>
            </a:endParaRPr>
          </a:p>
          <a:p>
            <a:pPr algn="l">
              <a:spcBef>
                <a:spcPts val="600"/>
              </a:spcBef>
              <a:spcAft>
                <a:spcPts val="600"/>
              </a:spcAft>
            </a:pPr>
            <a:r>
              <a:rPr lang="zh-CN" altLang="en-US" dirty="0">
                <a:latin typeface="+mn-ea"/>
              </a:rPr>
              <a:t>有两部分的特效，一个是圆柱面底部的淡淡的蓝光，一个是圆柱表面不断旋转的光线。</a:t>
            </a:r>
            <a:endParaRPr lang="en-US" altLang="zh-CN" dirty="0">
              <a:latin typeface="+mn-ea"/>
              <a:ea typeface="+mn-ea"/>
            </a:endParaRPr>
          </a:p>
          <a:p>
            <a:pPr algn="l">
              <a:spcBef>
                <a:spcPts val="600"/>
              </a:spcBef>
              <a:spcAft>
                <a:spcPts val="600"/>
              </a:spcAft>
            </a:pPr>
            <a:endParaRPr lang="en-US" altLang="zh-CN" dirty="0">
              <a:latin typeface="+mn-ea"/>
              <a:ea typeface="+mn-ea"/>
            </a:endParaRPr>
          </a:p>
        </p:txBody>
      </p:sp>
      <p:sp>
        <p:nvSpPr>
          <p:cNvPr id="9" name="文本框 8">
            <a:extLst>
              <a:ext uri="{FF2B5EF4-FFF2-40B4-BE49-F238E27FC236}">
                <a16:creationId xmlns:a16="http://schemas.microsoft.com/office/drawing/2014/main" id="{9C3D0DC4-1B4E-41B0-A426-588831BED4AE}"/>
              </a:ext>
            </a:extLst>
          </p:cNvPr>
          <p:cNvSpPr txBox="1"/>
          <p:nvPr/>
        </p:nvSpPr>
        <p:spPr>
          <a:xfrm>
            <a:off x="8039100" y="4353787"/>
            <a:ext cx="4152900" cy="1631216"/>
          </a:xfrm>
          <a:prstGeom prst="rect">
            <a:avLst/>
          </a:prstGeom>
          <a:noFill/>
        </p:spPr>
        <p:txBody>
          <a:bodyPr wrap="square">
            <a:spAutoFit/>
          </a:bodyPr>
          <a:lstStyle/>
          <a:p>
            <a:pPr algn="l">
              <a:spcBef>
                <a:spcPts val="600"/>
              </a:spcBef>
              <a:spcAft>
                <a:spcPts val="600"/>
              </a:spcAft>
            </a:pPr>
            <a:r>
              <a:rPr lang="zh-CN" altLang="en-US" dirty="0">
                <a:latin typeface="+mn-ea"/>
                <a:ea typeface="+mn-ea"/>
              </a:rPr>
              <a:t>功能用途：</a:t>
            </a:r>
            <a:r>
              <a:rPr lang="zh-CN" altLang="en-US" dirty="0">
                <a:latin typeface="+mn-ea"/>
              </a:rPr>
              <a:t>用来表现技能效果，指示伤害范围。</a:t>
            </a:r>
            <a:endParaRPr lang="en-US" altLang="zh-CN" dirty="0">
              <a:latin typeface="+mn-ea"/>
            </a:endParaRPr>
          </a:p>
          <a:p>
            <a:pPr algn="l">
              <a:spcBef>
                <a:spcPts val="600"/>
              </a:spcBef>
              <a:spcAft>
                <a:spcPts val="600"/>
              </a:spcAft>
            </a:pPr>
            <a:r>
              <a:rPr lang="zh-CN" altLang="en-US" dirty="0">
                <a:latin typeface="+mn-ea"/>
                <a:ea typeface="+mn-ea"/>
              </a:rPr>
              <a:t>美术风格：线条形状的剑光</a:t>
            </a:r>
            <a:r>
              <a:rPr lang="en-US" altLang="zh-CN" dirty="0">
                <a:latin typeface="+mn-ea"/>
              </a:rPr>
              <a:t>+</a:t>
            </a:r>
            <a:r>
              <a:rPr lang="zh-CN" altLang="en-US" dirty="0">
                <a:latin typeface="+mn-ea"/>
              </a:rPr>
              <a:t>花朵形状的光斑。颜色与武器颜色一致；花瓣团与角色服装上的花纹呼应。</a:t>
            </a:r>
            <a:endParaRPr lang="en-US" altLang="zh-CN" dirty="0">
              <a:latin typeface="+mn-ea"/>
              <a:ea typeface="+mn-ea"/>
            </a:endParaRPr>
          </a:p>
        </p:txBody>
      </p:sp>
      <p:pic>
        <p:nvPicPr>
          <p:cNvPr id="7" name="图片 6">
            <a:extLst>
              <a:ext uri="{FF2B5EF4-FFF2-40B4-BE49-F238E27FC236}">
                <a16:creationId xmlns:a16="http://schemas.microsoft.com/office/drawing/2014/main" id="{FC0968B4-88AF-4DCA-BAFE-2DDAF6DDE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21" y="1761585"/>
            <a:ext cx="7175560" cy="3709399"/>
          </a:xfrm>
          <a:prstGeom prst="rect">
            <a:avLst/>
          </a:prstGeom>
        </p:spPr>
      </p:pic>
      <p:pic>
        <p:nvPicPr>
          <p:cNvPr id="10" name="图片 9">
            <a:extLst>
              <a:ext uri="{FF2B5EF4-FFF2-40B4-BE49-F238E27FC236}">
                <a16:creationId xmlns:a16="http://schemas.microsoft.com/office/drawing/2014/main" id="{A29BEC1F-3CA4-4241-94F5-72AAFA515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1000" y="2792869"/>
            <a:ext cx="1823022" cy="1312575"/>
          </a:xfrm>
          <a:prstGeom prst="rect">
            <a:avLst/>
          </a:prstGeom>
        </p:spPr>
      </p:pic>
      <p:pic>
        <p:nvPicPr>
          <p:cNvPr id="13" name="图片 12">
            <a:extLst>
              <a:ext uri="{FF2B5EF4-FFF2-40B4-BE49-F238E27FC236}">
                <a16:creationId xmlns:a16="http://schemas.microsoft.com/office/drawing/2014/main" id="{6DF1C013-C792-4A5E-B258-F67DC7C7E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5922" y="2793766"/>
            <a:ext cx="1824944" cy="1311678"/>
          </a:xfrm>
          <a:prstGeom prst="rect">
            <a:avLst/>
          </a:prstGeom>
        </p:spPr>
      </p:pic>
    </p:spTree>
    <p:extLst>
      <p:ext uri="{BB962C8B-B14F-4D97-AF65-F5344CB8AC3E}">
        <p14:creationId xmlns:p14="http://schemas.microsoft.com/office/powerpoint/2010/main" val="171236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latin typeface="+mn-ea"/>
              </a:rPr>
              <a:t>二技能特效 </a:t>
            </a:r>
            <a:r>
              <a:rPr lang="zh-CN" altLang="en-US" dirty="0"/>
              <a:t>视频演示</a:t>
            </a:r>
            <a:endParaRPr lang="en-US" altLang="zh-CN" dirty="0">
              <a:latin typeface="+mn-ea"/>
              <a:ea typeface="+mn-ea"/>
            </a:endParaRPr>
          </a:p>
          <a:p>
            <a:endParaRPr lang="en-US" altLang="zh-CN" dirty="0"/>
          </a:p>
        </p:txBody>
      </p:sp>
      <p:sp>
        <p:nvSpPr>
          <p:cNvPr id="4" name="文本框 3">
            <a:extLst>
              <a:ext uri="{FF2B5EF4-FFF2-40B4-BE49-F238E27FC236}">
                <a16:creationId xmlns:a16="http://schemas.microsoft.com/office/drawing/2014/main" id="{17882904-26BE-4FA7-B46C-958A9E6C6112}"/>
              </a:ext>
            </a:extLst>
          </p:cNvPr>
          <p:cNvSpPr txBox="1"/>
          <p:nvPr/>
        </p:nvSpPr>
        <p:spPr>
          <a:xfrm>
            <a:off x="8039100" y="1892852"/>
            <a:ext cx="4152900" cy="4641297"/>
          </a:xfrm>
          <a:prstGeom prst="rect">
            <a:avLst/>
          </a:prstGeom>
        </p:spPr>
        <p:txBody>
          <a:bodyPr vert="horz" wrap="square" lIns="91440" tIns="45720" rIns="91440" bIns="45720" rtlCol="0" anchor="t" anchorCtr="0">
            <a:normAutofit/>
          </a:bodyPr>
          <a:lstStyle/>
          <a:p>
            <a:pPr algn="l">
              <a:spcBef>
                <a:spcPts val="600"/>
              </a:spcBef>
              <a:spcAft>
                <a:spcPts val="600"/>
              </a:spcAft>
            </a:pPr>
            <a:r>
              <a:rPr lang="zh-CN" altLang="en-US" dirty="0">
                <a:latin typeface="+mn-ea"/>
                <a:ea typeface="+mn-ea"/>
              </a:rPr>
              <a:t>制作方法：</a:t>
            </a:r>
            <a:endParaRPr lang="en-US" altLang="zh-CN" dirty="0">
              <a:latin typeface="+mn-ea"/>
              <a:ea typeface="+mn-ea"/>
            </a:endParaRPr>
          </a:p>
          <a:p>
            <a:pPr algn="l">
              <a:spcBef>
                <a:spcPts val="600"/>
              </a:spcBef>
              <a:spcAft>
                <a:spcPts val="600"/>
              </a:spcAft>
            </a:pPr>
            <a:r>
              <a:rPr lang="zh-CN" altLang="en-US" dirty="0">
                <a:latin typeface="+mn-ea"/>
              </a:rPr>
              <a:t>（其实我不太确定这个是不是粒子特效）</a:t>
            </a:r>
            <a:endParaRPr lang="en-US" altLang="zh-CN" dirty="0">
              <a:latin typeface="+mn-ea"/>
            </a:endParaRPr>
          </a:p>
          <a:p>
            <a:pPr algn="l">
              <a:spcBef>
                <a:spcPts val="600"/>
              </a:spcBef>
              <a:spcAft>
                <a:spcPts val="600"/>
              </a:spcAft>
            </a:pPr>
            <a:r>
              <a:rPr lang="zh-CN" altLang="en-US" dirty="0">
                <a:latin typeface="+mn-ea"/>
              </a:rPr>
              <a:t>持续时长固定，感觉整个图案的变化应该是提前设计好的。</a:t>
            </a:r>
            <a:endParaRPr lang="en-US" altLang="zh-CN" dirty="0">
              <a:latin typeface="+mn-ea"/>
              <a:ea typeface="+mn-ea"/>
            </a:endParaRPr>
          </a:p>
        </p:txBody>
      </p:sp>
      <p:pic>
        <p:nvPicPr>
          <p:cNvPr id="2" name="二技能特效">
            <a:hlinkClick r:id="" action="ppaction://media"/>
            <a:extLst>
              <a:ext uri="{FF2B5EF4-FFF2-40B4-BE49-F238E27FC236}">
                <a16:creationId xmlns:a16="http://schemas.microsoft.com/office/drawing/2014/main" id="{33E82157-36B1-40B6-A603-7387E37479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0213" y="1698266"/>
            <a:ext cx="7445375" cy="4467225"/>
          </a:xfrm>
          <a:prstGeom prst="rect">
            <a:avLst/>
          </a:prstGeom>
        </p:spPr>
      </p:pic>
    </p:spTree>
    <p:extLst>
      <p:ext uri="{BB962C8B-B14F-4D97-AF65-F5344CB8AC3E}">
        <p14:creationId xmlns:p14="http://schemas.microsoft.com/office/powerpoint/2010/main" val="188384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latin typeface="+mn-ea"/>
              </a:rPr>
              <a:t>大招及伤害特效（</a:t>
            </a:r>
            <a:r>
              <a:rPr lang="zh-CN" altLang="en-US" dirty="0">
                <a:latin typeface="+mn-ea"/>
                <a:ea typeface="+mn-ea"/>
              </a:rPr>
              <a:t>视频见下一页）</a:t>
            </a:r>
            <a:endParaRPr lang="en-US" altLang="zh-CN" dirty="0">
              <a:latin typeface="+mn-ea"/>
              <a:ea typeface="+mn-ea"/>
            </a:endParaRPr>
          </a:p>
          <a:p>
            <a:endParaRPr lang="en-US" altLang="zh-CN" dirty="0"/>
          </a:p>
        </p:txBody>
      </p:sp>
      <p:sp>
        <p:nvSpPr>
          <p:cNvPr id="4" name="文本框 3">
            <a:extLst>
              <a:ext uri="{FF2B5EF4-FFF2-40B4-BE49-F238E27FC236}">
                <a16:creationId xmlns:a16="http://schemas.microsoft.com/office/drawing/2014/main" id="{17882904-26BE-4FA7-B46C-958A9E6C6112}"/>
              </a:ext>
            </a:extLst>
          </p:cNvPr>
          <p:cNvSpPr txBox="1"/>
          <p:nvPr/>
        </p:nvSpPr>
        <p:spPr>
          <a:xfrm>
            <a:off x="539168" y="1481541"/>
            <a:ext cx="6623188" cy="4320732"/>
          </a:xfrm>
          <a:prstGeom prst="rect">
            <a:avLst/>
          </a:prstGeom>
        </p:spPr>
        <p:txBody>
          <a:bodyPr vert="horz" wrap="square" lIns="91440" tIns="45720" rIns="91440" bIns="45720" rtlCol="0" anchor="t" anchorCtr="0">
            <a:normAutofit/>
          </a:bodyPr>
          <a:lstStyle/>
          <a:p>
            <a:pPr algn="l">
              <a:spcBef>
                <a:spcPts val="600"/>
              </a:spcBef>
              <a:spcAft>
                <a:spcPts val="600"/>
              </a:spcAft>
            </a:pPr>
            <a:r>
              <a:rPr lang="zh-CN" altLang="en-US" dirty="0">
                <a:latin typeface="+mn-ea"/>
                <a:ea typeface="+mn-ea"/>
              </a:rPr>
              <a:t>大招涉及的特效：</a:t>
            </a:r>
            <a:endParaRPr lang="en-US" altLang="zh-CN" dirty="0">
              <a:latin typeface="+mn-ea"/>
              <a:ea typeface="+mn-ea"/>
            </a:endParaRPr>
          </a:p>
          <a:p>
            <a:pPr algn="l">
              <a:spcBef>
                <a:spcPts val="600"/>
              </a:spcBef>
              <a:spcAft>
                <a:spcPts val="600"/>
              </a:spcAft>
            </a:pPr>
            <a:r>
              <a:rPr lang="zh-CN" altLang="en-US" dirty="0">
                <a:latin typeface="+mn-ea"/>
              </a:rPr>
              <a:t>（</a:t>
            </a:r>
            <a:r>
              <a:rPr lang="en-US" altLang="zh-CN" dirty="0">
                <a:latin typeface="+mn-ea"/>
              </a:rPr>
              <a:t>1</a:t>
            </a:r>
            <a:r>
              <a:rPr lang="zh-CN" altLang="en-US" dirty="0">
                <a:latin typeface="+mn-ea"/>
              </a:rPr>
              <a:t>）释放时出现在角色周围的一圈扩散的“气”和金色光点</a:t>
            </a:r>
            <a:endParaRPr lang="en-US" altLang="zh-CN" dirty="0">
              <a:latin typeface="+mn-ea"/>
            </a:endParaRPr>
          </a:p>
          <a:p>
            <a:pPr algn="l">
              <a:spcBef>
                <a:spcPts val="600"/>
              </a:spcBef>
              <a:spcAft>
                <a:spcPts val="600"/>
              </a:spcAft>
            </a:pPr>
            <a:r>
              <a:rPr lang="zh-CN" altLang="en-US" dirty="0">
                <a:latin typeface="+mn-ea"/>
                <a:ea typeface="+mn-ea"/>
              </a:rPr>
              <a:t>（</a:t>
            </a:r>
            <a:r>
              <a:rPr lang="en-US" altLang="zh-CN" dirty="0">
                <a:latin typeface="+mn-ea"/>
                <a:ea typeface="+mn-ea"/>
              </a:rPr>
              <a:t>2</a:t>
            </a:r>
            <a:r>
              <a:rPr lang="zh-CN" altLang="en-US" dirty="0">
                <a:latin typeface="+mn-ea"/>
                <a:ea typeface="+mn-ea"/>
              </a:rPr>
              <a:t>）技能持续期间角色武器周围出现的白色闪光</a:t>
            </a:r>
            <a:r>
              <a:rPr lang="en-US" altLang="zh-CN" dirty="0">
                <a:latin typeface="+mn-ea"/>
                <a:ea typeface="+mn-ea"/>
              </a:rPr>
              <a:t>+</a:t>
            </a:r>
            <a:r>
              <a:rPr lang="zh-CN" altLang="en-US" dirty="0">
                <a:latin typeface="+mn-ea"/>
                <a:ea typeface="+mn-ea"/>
              </a:rPr>
              <a:t>光点</a:t>
            </a:r>
            <a:endParaRPr lang="en-US" altLang="zh-CN" dirty="0">
              <a:latin typeface="+mn-ea"/>
              <a:ea typeface="+mn-ea"/>
            </a:endParaRPr>
          </a:p>
          <a:p>
            <a:pPr algn="l">
              <a:spcBef>
                <a:spcPts val="600"/>
              </a:spcBef>
              <a:spcAft>
                <a:spcPts val="600"/>
              </a:spcAft>
            </a:pPr>
            <a:r>
              <a:rPr lang="zh-CN" altLang="en-US" dirty="0">
                <a:latin typeface="+mn-ea"/>
              </a:rPr>
              <a:t>（</a:t>
            </a:r>
            <a:r>
              <a:rPr lang="en-US" altLang="zh-CN" dirty="0">
                <a:latin typeface="+mn-ea"/>
              </a:rPr>
              <a:t>3</a:t>
            </a:r>
            <a:r>
              <a:rPr lang="zh-CN" altLang="en-US" dirty="0">
                <a:latin typeface="+mn-ea"/>
              </a:rPr>
              <a:t>）刀砍下时的多重金色剑影效果</a:t>
            </a:r>
            <a:endParaRPr lang="en-US" altLang="zh-CN" dirty="0">
              <a:latin typeface="+mn-ea"/>
            </a:endParaRPr>
          </a:p>
          <a:p>
            <a:pPr algn="l">
              <a:spcBef>
                <a:spcPts val="600"/>
              </a:spcBef>
              <a:spcAft>
                <a:spcPts val="600"/>
              </a:spcAft>
            </a:pPr>
            <a:r>
              <a:rPr lang="zh-CN" altLang="en-US" dirty="0">
                <a:latin typeface="+mn-ea"/>
                <a:ea typeface="+mn-ea"/>
              </a:rPr>
              <a:t>功能用途：</a:t>
            </a:r>
            <a:r>
              <a:rPr lang="zh-CN" altLang="en-US" dirty="0">
                <a:latin typeface="+mn-ea"/>
              </a:rPr>
              <a:t>用来表现技能效果，指示技能正在持续。</a:t>
            </a:r>
            <a:endParaRPr lang="en-US" altLang="zh-CN" dirty="0">
              <a:latin typeface="+mn-ea"/>
            </a:endParaRPr>
          </a:p>
          <a:p>
            <a:pPr algn="l">
              <a:spcBef>
                <a:spcPts val="600"/>
              </a:spcBef>
              <a:spcAft>
                <a:spcPts val="600"/>
              </a:spcAft>
            </a:pPr>
            <a:r>
              <a:rPr lang="zh-CN" altLang="en-US" dirty="0">
                <a:latin typeface="+mn-ea"/>
                <a:ea typeface="+mn-ea"/>
              </a:rPr>
              <a:t>美术风格：金黄的颜色与其他技能的蓝色对比，体现出大招的特别，有“爆发”的感觉，指示更高的攻击力。</a:t>
            </a:r>
            <a:endParaRPr lang="en-US" altLang="zh-CN" dirty="0">
              <a:latin typeface="+mn-ea"/>
            </a:endParaRPr>
          </a:p>
        </p:txBody>
      </p:sp>
      <p:sp>
        <p:nvSpPr>
          <p:cNvPr id="9" name="文本框 8">
            <a:extLst>
              <a:ext uri="{FF2B5EF4-FFF2-40B4-BE49-F238E27FC236}">
                <a16:creationId xmlns:a16="http://schemas.microsoft.com/office/drawing/2014/main" id="{9C3D0DC4-1B4E-41B0-A426-588831BED4AE}"/>
              </a:ext>
            </a:extLst>
          </p:cNvPr>
          <p:cNvSpPr txBox="1"/>
          <p:nvPr/>
        </p:nvSpPr>
        <p:spPr>
          <a:xfrm>
            <a:off x="539169" y="4339652"/>
            <a:ext cx="6623187" cy="2369880"/>
          </a:xfrm>
          <a:prstGeom prst="rect">
            <a:avLst/>
          </a:prstGeom>
          <a:noFill/>
        </p:spPr>
        <p:txBody>
          <a:bodyPr wrap="square">
            <a:spAutoFit/>
          </a:bodyPr>
          <a:lstStyle/>
          <a:p>
            <a:pPr algn="l">
              <a:spcBef>
                <a:spcPts val="600"/>
              </a:spcBef>
              <a:spcAft>
                <a:spcPts val="600"/>
              </a:spcAft>
            </a:pPr>
            <a:r>
              <a:rPr lang="zh-CN" altLang="en-US" dirty="0">
                <a:latin typeface="+mn-ea"/>
                <a:ea typeface="+mn-ea"/>
              </a:rPr>
              <a:t>对怪物的伤害涉及的特效</a:t>
            </a:r>
            <a:endParaRPr lang="en-US" altLang="zh-CN" dirty="0">
              <a:latin typeface="+mn-ea"/>
              <a:ea typeface="+mn-ea"/>
            </a:endParaRPr>
          </a:p>
          <a:p>
            <a:pPr algn="l">
              <a:spcBef>
                <a:spcPts val="600"/>
              </a:spcBef>
              <a:spcAft>
                <a:spcPts val="600"/>
              </a:spcAft>
            </a:pPr>
            <a:r>
              <a:rPr lang="zh-CN" altLang="en-US" dirty="0">
                <a:latin typeface="+mn-ea"/>
                <a:ea typeface="+mn-ea"/>
              </a:rPr>
              <a:t>（</a:t>
            </a:r>
            <a:r>
              <a:rPr lang="en-US" altLang="zh-CN" dirty="0">
                <a:latin typeface="+mn-ea"/>
                <a:ea typeface="+mn-ea"/>
              </a:rPr>
              <a:t>1</a:t>
            </a:r>
            <a:r>
              <a:rPr lang="zh-CN" altLang="en-US" dirty="0">
                <a:latin typeface="+mn-ea"/>
                <a:ea typeface="+mn-ea"/>
              </a:rPr>
              <a:t>）金色的闪光</a:t>
            </a:r>
            <a:r>
              <a:rPr lang="en-US" altLang="zh-CN" dirty="0">
                <a:latin typeface="+mn-ea"/>
                <a:ea typeface="+mn-ea"/>
              </a:rPr>
              <a:t>+</a:t>
            </a:r>
            <a:r>
              <a:rPr lang="zh-CN" altLang="en-US" dirty="0">
                <a:latin typeface="+mn-ea"/>
                <a:ea typeface="+mn-ea"/>
              </a:rPr>
              <a:t>迸溅的金光</a:t>
            </a:r>
            <a:endParaRPr lang="en-US" altLang="zh-CN" dirty="0">
              <a:latin typeface="+mn-ea"/>
              <a:ea typeface="+mn-ea"/>
            </a:endParaRPr>
          </a:p>
          <a:p>
            <a:pPr algn="l">
              <a:spcBef>
                <a:spcPts val="600"/>
              </a:spcBef>
              <a:spcAft>
                <a:spcPts val="600"/>
              </a:spcAft>
            </a:pPr>
            <a:r>
              <a:rPr lang="zh-CN" altLang="en-US" dirty="0">
                <a:latin typeface="+mn-ea"/>
              </a:rPr>
              <a:t>（</a:t>
            </a:r>
            <a:r>
              <a:rPr lang="en-US" altLang="zh-CN" dirty="0">
                <a:latin typeface="+mn-ea"/>
              </a:rPr>
              <a:t>2</a:t>
            </a:r>
            <a:r>
              <a:rPr lang="zh-CN" altLang="en-US" dirty="0">
                <a:latin typeface="+mn-ea"/>
              </a:rPr>
              <a:t>）球状金色光罩和向外延伸的光线</a:t>
            </a:r>
            <a:endParaRPr lang="en-US" altLang="zh-CN" dirty="0">
              <a:latin typeface="+mn-ea"/>
              <a:ea typeface="+mn-ea"/>
            </a:endParaRPr>
          </a:p>
          <a:p>
            <a:pPr algn="l">
              <a:spcBef>
                <a:spcPts val="600"/>
              </a:spcBef>
              <a:spcAft>
                <a:spcPts val="600"/>
              </a:spcAft>
            </a:pPr>
            <a:r>
              <a:rPr lang="zh-CN" altLang="en-US" dirty="0">
                <a:latin typeface="+mn-ea"/>
                <a:ea typeface="+mn-ea"/>
              </a:rPr>
              <a:t>功能用途：</a:t>
            </a:r>
            <a:r>
              <a:rPr lang="zh-CN" altLang="en-US" dirty="0">
                <a:latin typeface="+mn-ea"/>
              </a:rPr>
              <a:t>用来表现对怪物的伤害，其中（</a:t>
            </a:r>
            <a:r>
              <a:rPr lang="en-US" altLang="zh-CN" dirty="0">
                <a:latin typeface="+mn-ea"/>
              </a:rPr>
              <a:t>2</a:t>
            </a:r>
            <a:r>
              <a:rPr lang="zh-CN" altLang="en-US" dirty="0">
                <a:latin typeface="+mn-ea"/>
              </a:rPr>
              <a:t>）是大招伤害独有的，体现出更高的伤害值。</a:t>
            </a:r>
            <a:endParaRPr lang="en-US" altLang="zh-CN" dirty="0">
              <a:latin typeface="+mn-ea"/>
            </a:endParaRPr>
          </a:p>
          <a:p>
            <a:pPr algn="l">
              <a:spcBef>
                <a:spcPts val="600"/>
              </a:spcBef>
              <a:spcAft>
                <a:spcPts val="600"/>
              </a:spcAft>
            </a:pPr>
            <a:r>
              <a:rPr lang="zh-CN" altLang="en-US" dirty="0">
                <a:latin typeface="+mn-ea"/>
                <a:ea typeface="+mn-ea"/>
              </a:rPr>
              <a:t>美术风格：金色与剑光的颜色一致，闪光的特效配合攻击的节奏。</a:t>
            </a:r>
            <a:endParaRPr lang="en-US" altLang="zh-CN" dirty="0">
              <a:latin typeface="+mn-ea"/>
              <a:ea typeface="+mn-ea"/>
            </a:endParaRPr>
          </a:p>
        </p:txBody>
      </p:sp>
      <p:pic>
        <p:nvPicPr>
          <p:cNvPr id="6" name="图片 5">
            <a:extLst>
              <a:ext uri="{FF2B5EF4-FFF2-40B4-BE49-F238E27FC236}">
                <a16:creationId xmlns:a16="http://schemas.microsoft.com/office/drawing/2014/main" id="{A6919087-372F-4687-AF74-3A4C3B85F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654" y="739352"/>
            <a:ext cx="2718680" cy="1917828"/>
          </a:xfrm>
          <a:prstGeom prst="rect">
            <a:avLst/>
          </a:prstGeom>
        </p:spPr>
      </p:pic>
      <p:pic>
        <p:nvPicPr>
          <p:cNvPr id="14" name="图片 13">
            <a:extLst>
              <a:ext uri="{FF2B5EF4-FFF2-40B4-BE49-F238E27FC236}">
                <a16:creationId xmlns:a16="http://schemas.microsoft.com/office/drawing/2014/main" id="{6A6A014D-D8C8-4F4A-91DE-419E17F3E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1663" y="702007"/>
            <a:ext cx="1603576" cy="1970495"/>
          </a:xfrm>
          <a:prstGeom prst="rect">
            <a:avLst/>
          </a:prstGeom>
        </p:spPr>
      </p:pic>
      <p:pic>
        <p:nvPicPr>
          <p:cNvPr id="18" name="图片 17">
            <a:extLst>
              <a:ext uri="{FF2B5EF4-FFF2-40B4-BE49-F238E27FC236}">
                <a16:creationId xmlns:a16="http://schemas.microsoft.com/office/drawing/2014/main" id="{AEFBE863-39CA-4315-9A2D-8C7FFCE82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4760" y="4600821"/>
            <a:ext cx="2191640" cy="1611915"/>
          </a:xfrm>
          <a:prstGeom prst="rect">
            <a:avLst/>
          </a:prstGeom>
        </p:spPr>
      </p:pic>
      <p:pic>
        <p:nvPicPr>
          <p:cNvPr id="20" name="图片 19">
            <a:extLst>
              <a:ext uri="{FF2B5EF4-FFF2-40B4-BE49-F238E27FC236}">
                <a16:creationId xmlns:a16="http://schemas.microsoft.com/office/drawing/2014/main" id="{7E35F955-C53D-40B1-8A3E-CE5D3D9ABA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7873" y="4600821"/>
            <a:ext cx="2530301" cy="1612881"/>
          </a:xfrm>
          <a:prstGeom prst="rect">
            <a:avLst/>
          </a:prstGeom>
        </p:spPr>
      </p:pic>
      <p:pic>
        <p:nvPicPr>
          <p:cNvPr id="22" name="图片 21">
            <a:extLst>
              <a:ext uri="{FF2B5EF4-FFF2-40B4-BE49-F238E27FC236}">
                <a16:creationId xmlns:a16="http://schemas.microsoft.com/office/drawing/2014/main" id="{9CB00CEB-983F-400A-A62C-1F7D8A86B18F}"/>
              </a:ext>
            </a:extLst>
          </p:cNvPr>
          <p:cNvPicPr>
            <a:picLocks noChangeAspect="1"/>
          </p:cNvPicPr>
          <p:nvPr/>
        </p:nvPicPr>
        <p:blipFill rotWithShape="1">
          <a:blip r:embed="rId7">
            <a:extLst>
              <a:ext uri="{28A0092B-C50C-407E-A947-70E740481C1C}">
                <a14:useLocalDpi xmlns:a14="http://schemas.microsoft.com/office/drawing/2010/main" val="0"/>
              </a:ext>
            </a:extLst>
          </a:blip>
          <a:srcRect b="11742"/>
          <a:stretch/>
        </p:blipFill>
        <p:spPr>
          <a:xfrm>
            <a:off x="8369427" y="2742085"/>
            <a:ext cx="2336892" cy="1718747"/>
          </a:xfrm>
          <a:prstGeom prst="rect">
            <a:avLst/>
          </a:prstGeom>
        </p:spPr>
      </p:pic>
    </p:spTree>
    <p:extLst>
      <p:ext uri="{BB962C8B-B14F-4D97-AF65-F5344CB8AC3E}">
        <p14:creationId xmlns:p14="http://schemas.microsoft.com/office/powerpoint/2010/main" val="2399595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latin typeface="+mn-ea"/>
              </a:rPr>
              <a:t>大招及伤害特效 </a:t>
            </a:r>
            <a:r>
              <a:rPr lang="zh-CN" altLang="en-US" dirty="0"/>
              <a:t>视频演示</a:t>
            </a:r>
            <a:endParaRPr lang="en-US" altLang="zh-CN" dirty="0">
              <a:latin typeface="+mn-ea"/>
              <a:ea typeface="+mn-ea"/>
            </a:endParaRPr>
          </a:p>
          <a:p>
            <a:endParaRPr lang="en-US" altLang="zh-CN" dirty="0"/>
          </a:p>
        </p:txBody>
      </p:sp>
      <p:sp>
        <p:nvSpPr>
          <p:cNvPr id="4" name="文本框 3">
            <a:extLst>
              <a:ext uri="{FF2B5EF4-FFF2-40B4-BE49-F238E27FC236}">
                <a16:creationId xmlns:a16="http://schemas.microsoft.com/office/drawing/2014/main" id="{17882904-26BE-4FA7-B46C-958A9E6C6112}"/>
              </a:ext>
            </a:extLst>
          </p:cNvPr>
          <p:cNvSpPr txBox="1"/>
          <p:nvPr/>
        </p:nvSpPr>
        <p:spPr>
          <a:xfrm>
            <a:off x="8039100" y="835577"/>
            <a:ext cx="4152900" cy="5917648"/>
          </a:xfrm>
          <a:prstGeom prst="rect">
            <a:avLst/>
          </a:prstGeom>
        </p:spPr>
        <p:txBody>
          <a:bodyPr vert="horz" wrap="square" lIns="91440" tIns="45720" rIns="91440" bIns="45720" rtlCol="0" anchor="t" anchorCtr="0">
            <a:normAutofit lnSpcReduction="10000"/>
          </a:bodyPr>
          <a:lstStyle/>
          <a:p>
            <a:pPr algn="l">
              <a:spcBef>
                <a:spcPts val="600"/>
              </a:spcBef>
              <a:spcAft>
                <a:spcPts val="600"/>
              </a:spcAft>
            </a:pPr>
            <a:r>
              <a:rPr lang="zh-CN" altLang="en-US" dirty="0">
                <a:latin typeface="+mn-ea"/>
                <a:ea typeface="+mn-ea"/>
              </a:rPr>
              <a:t>大招特效制作方法：</a:t>
            </a:r>
            <a:endParaRPr lang="en-US" altLang="zh-CN" dirty="0">
              <a:latin typeface="+mn-ea"/>
              <a:ea typeface="+mn-ea"/>
            </a:endParaRPr>
          </a:p>
          <a:p>
            <a:pPr algn="l">
              <a:spcBef>
                <a:spcPts val="600"/>
              </a:spcBef>
              <a:spcAft>
                <a:spcPts val="600"/>
              </a:spcAft>
            </a:pPr>
            <a:r>
              <a:rPr lang="zh-CN" altLang="en-US" dirty="0">
                <a:latin typeface="+mn-ea"/>
              </a:rPr>
              <a:t>（</a:t>
            </a:r>
            <a:r>
              <a:rPr lang="en-US" altLang="zh-CN" dirty="0">
                <a:latin typeface="+mn-ea"/>
              </a:rPr>
              <a:t>1</a:t>
            </a:r>
            <a:r>
              <a:rPr lang="zh-CN" altLang="en-US" dirty="0">
                <a:latin typeface="+mn-ea"/>
              </a:rPr>
              <a:t>）角色周围扩散的气和光点：按提前设计好的螺旋状路线扩散并逐渐变淡。</a:t>
            </a:r>
            <a:endParaRPr lang="en-US" altLang="zh-CN" dirty="0">
              <a:latin typeface="+mn-ea"/>
            </a:endParaRPr>
          </a:p>
          <a:p>
            <a:pPr algn="l">
              <a:spcBef>
                <a:spcPts val="600"/>
              </a:spcBef>
              <a:spcAft>
                <a:spcPts val="600"/>
              </a:spcAft>
            </a:pPr>
            <a:r>
              <a:rPr lang="zh-CN" altLang="en-US" dirty="0">
                <a:latin typeface="+mn-ea"/>
                <a:ea typeface="+mn-ea"/>
              </a:rPr>
              <a:t>（</a:t>
            </a:r>
            <a:r>
              <a:rPr lang="en-US" altLang="zh-CN" dirty="0">
                <a:latin typeface="+mn-ea"/>
                <a:ea typeface="+mn-ea"/>
              </a:rPr>
              <a:t>2</a:t>
            </a:r>
            <a:r>
              <a:rPr lang="zh-CN" altLang="en-US" dirty="0">
                <a:latin typeface="+mn-ea"/>
                <a:ea typeface="+mn-ea"/>
              </a:rPr>
              <a:t>）武器周围的闪光和光点：按一定时间间隔生成一个闪光，位置跟随武器移动，相对于武器做旋转；同时在闪光内侧出现大约三个光点，位置基本不动，出现后就消散了。</a:t>
            </a:r>
            <a:endParaRPr lang="en-US" altLang="zh-CN" dirty="0">
              <a:latin typeface="+mn-ea"/>
              <a:ea typeface="+mn-ea"/>
            </a:endParaRPr>
          </a:p>
          <a:p>
            <a:pPr algn="l">
              <a:spcBef>
                <a:spcPts val="600"/>
              </a:spcBef>
              <a:spcAft>
                <a:spcPts val="600"/>
              </a:spcAft>
            </a:pPr>
            <a:r>
              <a:rPr lang="zh-CN" altLang="en-US" dirty="0">
                <a:latin typeface="+mn-ea"/>
              </a:rPr>
              <a:t>（</a:t>
            </a:r>
            <a:r>
              <a:rPr lang="en-US" altLang="zh-CN" dirty="0">
                <a:latin typeface="+mn-ea"/>
              </a:rPr>
              <a:t>3</a:t>
            </a:r>
            <a:r>
              <a:rPr lang="zh-CN" altLang="en-US" dirty="0">
                <a:latin typeface="+mn-ea"/>
              </a:rPr>
              <a:t>）向下挥砍的多重剑影：出现在刀挥砍的平面上，随着刀的移动依次点亮再消失。</a:t>
            </a:r>
            <a:endParaRPr lang="en-US" altLang="zh-CN" dirty="0">
              <a:latin typeface="+mn-ea"/>
            </a:endParaRPr>
          </a:p>
          <a:p>
            <a:pPr algn="l">
              <a:spcBef>
                <a:spcPts val="600"/>
              </a:spcBef>
              <a:spcAft>
                <a:spcPts val="600"/>
              </a:spcAft>
            </a:pPr>
            <a:r>
              <a:rPr lang="zh-CN" altLang="en-US" dirty="0">
                <a:latin typeface="+mn-ea"/>
                <a:ea typeface="+mn-ea"/>
              </a:rPr>
              <a:t>怪物伤害部分制作方法：</a:t>
            </a:r>
            <a:endParaRPr lang="en-US" altLang="zh-CN" dirty="0">
              <a:latin typeface="+mn-ea"/>
              <a:ea typeface="+mn-ea"/>
            </a:endParaRPr>
          </a:p>
          <a:p>
            <a:pPr>
              <a:spcBef>
                <a:spcPts val="600"/>
              </a:spcBef>
              <a:spcAft>
                <a:spcPts val="600"/>
              </a:spcAft>
            </a:pPr>
            <a:r>
              <a:rPr lang="zh-CN" altLang="en-US" dirty="0">
                <a:latin typeface="+mn-ea"/>
              </a:rPr>
              <a:t>（</a:t>
            </a:r>
            <a:r>
              <a:rPr lang="en-US" altLang="zh-CN" dirty="0">
                <a:latin typeface="+mn-ea"/>
              </a:rPr>
              <a:t>1</a:t>
            </a:r>
            <a:r>
              <a:rPr lang="zh-CN" altLang="en-US" dirty="0">
                <a:latin typeface="+mn-ea"/>
              </a:rPr>
              <a:t>）横向金色闪光</a:t>
            </a:r>
            <a:r>
              <a:rPr lang="en-US" altLang="zh-CN" dirty="0">
                <a:latin typeface="+mn-ea"/>
              </a:rPr>
              <a:t>+</a:t>
            </a:r>
            <a:r>
              <a:rPr lang="zh-CN" altLang="en-US" dirty="0">
                <a:latin typeface="+mn-ea"/>
              </a:rPr>
              <a:t>金光：推测是球形的粒子发射器，向四周发射金色的短线状粒子。</a:t>
            </a:r>
            <a:endParaRPr lang="en-US" altLang="zh-CN" dirty="0">
              <a:latin typeface="+mn-ea"/>
            </a:endParaRPr>
          </a:p>
          <a:p>
            <a:pPr>
              <a:spcBef>
                <a:spcPts val="600"/>
              </a:spcBef>
              <a:spcAft>
                <a:spcPts val="600"/>
              </a:spcAft>
            </a:pPr>
            <a:r>
              <a:rPr lang="zh-CN" altLang="en-US" dirty="0">
                <a:latin typeface="+mn-ea"/>
              </a:rPr>
              <a:t>（</a:t>
            </a:r>
            <a:r>
              <a:rPr lang="en-US" altLang="zh-CN" dirty="0">
                <a:latin typeface="+mn-ea"/>
              </a:rPr>
              <a:t>2</a:t>
            </a:r>
            <a:r>
              <a:rPr lang="zh-CN" altLang="en-US" dirty="0">
                <a:latin typeface="+mn-ea"/>
              </a:rPr>
              <a:t>）球状金色光罩和向外延伸的光线：推测也是球形的粒子发射器，分别是固定间隔向外扩散消失的金色光罩和向外发射的金色的长线状粒子。</a:t>
            </a:r>
            <a:endParaRPr lang="en-US" altLang="zh-CN" dirty="0">
              <a:latin typeface="+mn-ea"/>
            </a:endParaRPr>
          </a:p>
          <a:p>
            <a:pPr algn="l">
              <a:spcBef>
                <a:spcPts val="600"/>
              </a:spcBef>
              <a:spcAft>
                <a:spcPts val="600"/>
              </a:spcAft>
            </a:pPr>
            <a:endParaRPr lang="en-US" altLang="zh-CN" dirty="0">
              <a:latin typeface="+mn-ea"/>
              <a:ea typeface="+mn-ea"/>
            </a:endParaRPr>
          </a:p>
          <a:p>
            <a:pPr algn="l">
              <a:spcBef>
                <a:spcPts val="600"/>
              </a:spcBef>
              <a:spcAft>
                <a:spcPts val="600"/>
              </a:spcAft>
            </a:pPr>
            <a:endParaRPr lang="en-US" altLang="zh-CN" dirty="0">
              <a:latin typeface="+mn-ea"/>
              <a:ea typeface="+mn-ea"/>
            </a:endParaRPr>
          </a:p>
        </p:txBody>
      </p:sp>
      <p:pic>
        <p:nvPicPr>
          <p:cNvPr id="6" name="大招特效">
            <a:hlinkClick r:id="" action="ppaction://media"/>
            <a:extLst>
              <a:ext uri="{FF2B5EF4-FFF2-40B4-BE49-F238E27FC236}">
                <a16:creationId xmlns:a16="http://schemas.microsoft.com/office/drawing/2014/main" id="{AA81E9E6-6A74-440D-A243-323849E173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000" y="1581150"/>
            <a:ext cx="7658100" cy="4594860"/>
          </a:xfrm>
          <a:prstGeom prst="rect">
            <a:avLst/>
          </a:prstGeom>
        </p:spPr>
      </p:pic>
    </p:spTree>
    <p:extLst>
      <p:ext uri="{BB962C8B-B14F-4D97-AF65-F5344CB8AC3E}">
        <p14:creationId xmlns:p14="http://schemas.microsoft.com/office/powerpoint/2010/main" val="414751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t>武器特效</a:t>
            </a:r>
            <a:r>
              <a:rPr lang="zh-CN" altLang="en-US" dirty="0">
                <a:latin typeface="+mn-ea"/>
                <a:ea typeface="+mn-ea"/>
              </a:rPr>
              <a:t>（视频见下一页）</a:t>
            </a:r>
            <a:endParaRPr lang="en-US" altLang="zh-CN" dirty="0">
              <a:latin typeface="+mn-ea"/>
              <a:ea typeface="+mn-ea"/>
            </a:endParaRPr>
          </a:p>
          <a:p>
            <a:endParaRPr lang="en-US" altLang="zh-CN" dirty="0"/>
          </a:p>
        </p:txBody>
      </p:sp>
      <p:sp>
        <p:nvSpPr>
          <p:cNvPr id="4" name="文本框 3">
            <a:extLst>
              <a:ext uri="{FF2B5EF4-FFF2-40B4-BE49-F238E27FC236}">
                <a16:creationId xmlns:a16="http://schemas.microsoft.com/office/drawing/2014/main" id="{17882904-26BE-4FA7-B46C-958A9E6C6112}"/>
              </a:ext>
            </a:extLst>
          </p:cNvPr>
          <p:cNvSpPr txBox="1"/>
          <p:nvPr/>
        </p:nvSpPr>
        <p:spPr>
          <a:xfrm>
            <a:off x="8039100" y="1054653"/>
            <a:ext cx="4152900" cy="1639058"/>
          </a:xfrm>
          <a:prstGeom prst="rect">
            <a:avLst/>
          </a:prstGeom>
        </p:spPr>
        <p:txBody>
          <a:bodyPr vert="horz" wrap="square" lIns="91440" tIns="45720" rIns="91440" bIns="45720" rtlCol="0" anchor="t" anchorCtr="0">
            <a:normAutofit/>
          </a:bodyPr>
          <a:lstStyle/>
          <a:p>
            <a:pPr algn="l">
              <a:spcBef>
                <a:spcPts val="600"/>
              </a:spcBef>
              <a:spcAft>
                <a:spcPts val="600"/>
              </a:spcAft>
            </a:pPr>
            <a:r>
              <a:rPr lang="zh-CN" altLang="en-US" dirty="0">
                <a:latin typeface="+mn-ea"/>
                <a:ea typeface="+mn-ea"/>
              </a:rPr>
              <a:t>角色出场也有一些特效，不过比较简单。</a:t>
            </a:r>
            <a:endParaRPr lang="en-US" altLang="zh-CN" dirty="0">
              <a:latin typeface="+mn-ea"/>
              <a:ea typeface="+mn-ea"/>
            </a:endParaRPr>
          </a:p>
          <a:p>
            <a:pPr algn="l">
              <a:spcBef>
                <a:spcPts val="600"/>
              </a:spcBef>
              <a:spcAft>
                <a:spcPts val="600"/>
              </a:spcAft>
            </a:pPr>
            <a:r>
              <a:rPr lang="zh-CN" altLang="en-US" dirty="0">
                <a:latin typeface="+mn-ea"/>
                <a:ea typeface="+mn-ea"/>
              </a:rPr>
              <a:t>这里主要分析角色手里的剑的特效，由两部分组成：一个是刀身的光焰，另一个是飘散出来的花瓣效果。</a:t>
            </a:r>
            <a:endParaRPr lang="en-US" altLang="zh-CN" dirty="0">
              <a:latin typeface="+mn-ea"/>
              <a:ea typeface="+mn-ea"/>
            </a:endParaRPr>
          </a:p>
        </p:txBody>
      </p:sp>
      <p:pic>
        <p:nvPicPr>
          <p:cNvPr id="6" name="图片 5">
            <a:extLst>
              <a:ext uri="{FF2B5EF4-FFF2-40B4-BE49-F238E27FC236}">
                <a16:creationId xmlns:a16="http://schemas.microsoft.com/office/drawing/2014/main" id="{812A0AFA-1A0F-4DF0-8969-C4637FFEFD45}"/>
              </a:ext>
            </a:extLst>
          </p:cNvPr>
          <p:cNvPicPr>
            <a:picLocks noChangeAspect="1"/>
          </p:cNvPicPr>
          <p:nvPr/>
        </p:nvPicPr>
        <p:blipFill>
          <a:blip r:embed="rId3"/>
          <a:stretch>
            <a:fillRect/>
          </a:stretch>
        </p:blipFill>
        <p:spPr>
          <a:xfrm>
            <a:off x="8291840" y="2458229"/>
            <a:ext cx="1423660" cy="1374141"/>
          </a:xfrm>
          <a:prstGeom prst="rect">
            <a:avLst/>
          </a:prstGeom>
        </p:spPr>
      </p:pic>
      <p:sp>
        <p:nvSpPr>
          <p:cNvPr id="9" name="文本框 8">
            <a:extLst>
              <a:ext uri="{FF2B5EF4-FFF2-40B4-BE49-F238E27FC236}">
                <a16:creationId xmlns:a16="http://schemas.microsoft.com/office/drawing/2014/main" id="{9C3D0DC4-1B4E-41B0-A426-588831BED4AE}"/>
              </a:ext>
            </a:extLst>
          </p:cNvPr>
          <p:cNvSpPr txBox="1"/>
          <p:nvPr/>
        </p:nvSpPr>
        <p:spPr>
          <a:xfrm>
            <a:off x="8039100" y="3982312"/>
            <a:ext cx="4152900" cy="2739211"/>
          </a:xfrm>
          <a:prstGeom prst="rect">
            <a:avLst/>
          </a:prstGeom>
          <a:noFill/>
        </p:spPr>
        <p:txBody>
          <a:bodyPr wrap="square">
            <a:spAutoFit/>
          </a:bodyPr>
          <a:lstStyle/>
          <a:p>
            <a:pPr algn="l">
              <a:spcBef>
                <a:spcPts val="600"/>
              </a:spcBef>
              <a:spcAft>
                <a:spcPts val="600"/>
              </a:spcAft>
            </a:pPr>
            <a:r>
              <a:rPr lang="zh-CN" altLang="en-US" dirty="0">
                <a:latin typeface="+mn-ea"/>
                <a:ea typeface="+mn-ea"/>
              </a:rPr>
              <a:t>功能用途：</a:t>
            </a:r>
            <a:r>
              <a:rPr lang="zh-CN" altLang="en-US" dirty="0">
                <a:latin typeface="+mn-ea"/>
              </a:rPr>
              <a:t>这两个都</a:t>
            </a:r>
            <a:r>
              <a:rPr lang="zh-CN" altLang="en-US" dirty="0">
                <a:latin typeface="+mn-ea"/>
                <a:ea typeface="+mn-ea"/>
              </a:rPr>
              <a:t>是角色养成度数值满了之后才能拥有的特效，用来体现较高的战力以及养成</a:t>
            </a:r>
            <a:r>
              <a:rPr lang="zh-CN" altLang="en-US" dirty="0">
                <a:latin typeface="+mn-ea"/>
              </a:rPr>
              <a:t>度</a:t>
            </a:r>
            <a:r>
              <a:rPr lang="zh-CN" altLang="en-US" dirty="0">
                <a:latin typeface="+mn-ea"/>
                <a:ea typeface="+mn-ea"/>
              </a:rPr>
              <a:t>。</a:t>
            </a:r>
            <a:endParaRPr lang="en-US" altLang="zh-CN" dirty="0">
              <a:latin typeface="+mn-ea"/>
              <a:ea typeface="+mn-ea"/>
            </a:endParaRPr>
          </a:p>
          <a:p>
            <a:pPr algn="l">
              <a:spcBef>
                <a:spcPts val="600"/>
              </a:spcBef>
              <a:spcAft>
                <a:spcPts val="600"/>
              </a:spcAft>
            </a:pPr>
            <a:r>
              <a:rPr lang="zh-CN" altLang="en-US" dirty="0">
                <a:latin typeface="+mn-ea"/>
                <a:ea typeface="+mn-ea"/>
              </a:rPr>
              <a:t>美术风格：刀身的光焰用颜色深浅和不断流动的效果做出正在</a:t>
            </a:r>
            <a:r>
              <a:rPr lang="zh-CN" altLang="en-US" dirty="0">
                <a:latin typeface="+mn-ea"/>
              </a:rPr>
              <a:t>燃烧的视觉表现，体现攻击强度的提高，同时与刀身的颜色相称。飘散的花瓣出现时是白色，随着蓝色加深、形状缩小，逐渐消失，营造出梦幻的效果。</a:t>
            </a:r>
            <a:endParaRPr lang="en-US" altLang="zh-CN" dirty="0">
              <a:latin typeface="+mn-ea"/>
              <a:ea typeface="+mn-ea"/>
            </a:endParaRPr>
          </a:p>
        </p:txBody>
      </p:sp>
      <p:pic>
        <p:nvPicPr>
          <p:cNvPr id="10" name="图片 9">
            <a:extLst>
              <a:ext uri="{FF2B5EF4-FFF2-40B4-BE49-F238E27FC236}">
                <a16:creationId xmlns:a16="http://schemas.microsoft.com/office/drawing/2014/main" id="{389CF935-FE5E-4D49-B371-AD3B3430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3979" y="2458229"/>
            <a:ext cx="1430002" cy="1374141"/>
          </a:xfrm>
          <a:prstGeom prst="rect">
            <a:avLst/>
          </a:prstGeom>
        </p:spPr>
      </p:pic>
      <p:pic>
        <p:nvPicPr>
          <p:cNvPr id="13" name="图片 12">
            <a:extLst>
              <a:ext uri="{FF2B5EF4-FFF2-40B4-BE49-F238E27FC236}">
                <a16:creationId xmlns:a16="http://schemas.microsoft.com/office/drawing/2014/main" id="{359FB078-F05B-41A7-8BAA-C0B3D8E8FE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019" y="1698266"/>
            <a:ext cx="7025558" cy="4083409"/>
          </a:xfrm>
          <a:prstGeom prst="rect">
            <a:avLst/>
          </a:prstGeom>
        </p:spPr>
      </p:pic>
    </p:spTree>
    <p:extLst>
      <p:ext uri="{BB962C8B-B14F-4D97-AF65-F5344CB8AC3E}">
        <p14:creationId xmlns:p14="http://schemas.microsoft.com/office/powerpoint/2010/main" val="249024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t>武器特效 视频演示</a:t>
            </a:r>
            <a:endParaRPr lang="en-US" altLang="zh-CN" dirty="0"/>
          </a:p>
        </p:txBody>
      </p:sp>
      <p:pic>
        <p:nvPicPr>
          <p:cNvPr id="2" name="武器特效">
            <a:hlinkClick r:id="" action="ppaction://media"/>
            <a:extLst>
              <a:ext uri="{FF2B5EF4-FFF2-40B4-BE49-F238E27FC236}">
                <a16:creationId xmlns:a16="http://schemas.microsoft.com/office/drawing/2014/main" id="{BAFC1F36-4F44-4367-A964-4650FFCB61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8474" y="1550422"/>
            <a:ext cx="7480714" cy="4488428"/>
          </a:xfrm>
          <a:prstGeom prst="rect">
            <a:avLst/>
          </a:prstGeom>
        </p:spPr>
      </p:pic>
      <p:sp>
        <p:nvSpPr>
          <p:cNvPr id="4" name="文本框 3">
            <a:extLst>
              <a:ext uri="{FF2B5EF4-FFF2-40B4-BE49-F238E27FC236}">
                <a16:creationId xmlns:a16="http://schemas.microsoft.com/office/drawing/2014/main" id="{17882904-26BE-4FA7-B46C-958A9E6C6112}"/>
              </a:ext>
            </a:extLst>
          </p:cNvPr>
          <p:cNvSpPr txBox="1"/>
          <p:nvPr/>
        </p:nvSpPr>
        <p:spPr>
          <a:xfrm>
            <a:off x="7979188" y="723900"/>
            <a:ext cx="4152900" cy="6185618"/>
          </a:xfrm>
          <a:prstGeom prst="rect">
            <a:avLst/>
          </a:prstGeom>
        </p:spPr>
        <p:txBody>
          <a:bodyPr vert="horz" wrap="square" lIns="91440" tIns="45720" rIns="91440" bIns="45720" rtlCol="0" anchor="t" anchorCtr="0">
            <a:normAutofit lnSpcReduction="10000"/>
          </a:bodyPr>
          <a:lstStyle/>
          <a:p>
            <a:pPr algn="l">
              <a:spcBef>
                <a:spcPts val="600"/>
              </a:spcBef>
              <a:spcAft>
                <a:spcPts val="600"/>
              </a:spcAft>
            </a:pPr>
            <a:r>
              <a:rPr lang="zh-CN" altLang="en-US" dirty="0">
                <a:latin typeface="+mn-ea"/>
                <a:ea typeface="+mn-ea"/>
              </a:rPr>
              <a:t>实现方法：</a:t>
            </a:r>
            <a:endParaRPr lang="en-US" altLang="zh-CN" dirty="0">
              <a:latin typeface="+mn-ea"/>
              <a:ea typeface="+mn-ea"/>
            </a:endParaRPr>
          </a:p>
          <a:p>
            <a:pPr algn="l">
              <a:spcBef>
                <a:spcPts val="600"/>
              </a:spcBef>
              <a:spcAft>
                <a:spcPts val="600"/>
              </a:spcAft>
            </a:pPr>
            <a:r>
              <a:rPr lang="zh-CN" altLang="en-US" dirty="0">
                <a:latin typeface="+mn-ea"/>
              </a:rPr>
              <a:t>（</a:t>
            </a:r>
            <a:r>
              <a:rPr lang="en-US" altLang="zh-CN" dirty="0">
                <a:latin typeface="+mn-ea"/>
              </a:rPr>
              <a:t>1</a:t>
            </a:r>
            <a:r>
              <a:rPr lang="zh-CN" altLang="en-US" dirty="0">
                <a:latin typeface="+mn-ea"/>
              </a:rPr>
              <a:t>）刀身光焰</a:t>
            </a:r>
            <a:endParaRPr lang="en-US" altLang="zh-CN" dirty="0">
              <a:latin typeface="+mn-ea"/>
            </a:endParaRPr>
          </a:p>
          <a:p>
            <a:pPr algn="l">
              <a:spcBef>
                <a:spcPts val="600"/>
              </a:spcBef>
              <a:spcAft>
                <a:spcPts val="600"/>
              </a:spcAft>
            </a:pPr>
            <a:r>
              <a:rPr lang="zh-CN" altLang="en-US" dirty="0">
                <a:latin typeface="+mn-ea"/>
                <a:ea typeface="+mn-ea"/>
              </a:rPr>
              <a:t>       切到视频大约</a:t>
            </a:r>
            <a:r>
              <a:rPr lang="en-US" altLang="zh-CN" dirty="0">
                <a:latin typeface="+mn-ea"/>
                <a:ea typeface="+mn-ea"/>
              </a:rPr>
              <a:t>6</a:t>
            </a:r>
            <a:r>
              <a:rPr lang="zh-CN" altLang="en-US" dirty="0">
                <a:latin typeface="+mn-ea"/>
                <a:ea typeface="+mn-ea"/>
              </a:rPr>
              <a:t>秒的位置可以看到实际上这个光焰不是立体的，是</a:t>
            </a:r>
            <a:r>
              <a:rPr lang="zh-CN" altLang="en-US" dirty="0">
                <a:latin typeface="+mn-ea"/>
              </a:rPr>
              <a:t>一个</a:t>
            </a:r>
            <a:r>
              <a:rPr lang="en-US" altLang="zh-CN" dirty="0">
                <a:latin typeface="+mn-ea"/>
              </a:rPr>
              <a:t>2D</a:t>
            </a:r>
            <a:r>
              <a:rPr lang="zh-CN" altLang="en-US" dirty="0">
                <a:latin typeface="+mn-ea"/>
              </a:rPr>
              <a:t>的特效，转到侧面会看不见。参考课堂上介绍的刀光制作方法，这个光焰应该是用建模软件做了一个长三角形的模型，然后用制图软件做了火焰颜色和形状的贴图材质，最后用粒子编辑器合成出了光焰的效果。光焰的位置是与刀身绑定的。</a:t>
            </a:r>
            <a:endParaRPr lang="en-US" altLang="zh-CN" dirty="0">
              <a:latin typeface="+mn-ea"/>
            </a:endParaRPr>
          </a:p>
          <a:p>
            <a:pPr algn="l">
              <a:spcBef>
                <a:spcPts val="600"/>
              </a:spcBef>
              <a:spcAft>
                <a:spcPts val="600"/>
              </a:spcAft>
            </a:pPr>
            <a:r>
              <a:rPr lang="zh-CN" altLang="en-US" dirty="0">
                <a:latin typeface="+mn-ea"/>
                <a:ea typeface="+mn-ea"/>
              </a:rPr>
              <a:t>（</a:t>
            </a:r>
            <a:r>
              <a:rPr lang="en-US" altLang="zh-CN" dirty="0">
                <a:latin typeface="+mn-ea"/>
                <a:ea typeface="+mn-ea"/>
              </a:rPr>
              <a:t>2</a:t>
            </a:r>
            <a:r>
              <a:rPr lang="zh-CN" altLang="en-US" dirty="0">
                <a:latin typeface="+mn-ea"/>
                <a:ea typeface="+mn-ea"/>
              </a:rPr>
              <a:t>）花瓣效果</a:t>
            </a:r>
            <a:endParaRPr lang="en-US" altLang="zh-CN" dirty="0">
              <a:latin typeface="+mn-ea"/>
              <a:ea typeface="+mn-ea"/>
            </a:endParaRPr>
          </a:p>
          <a:p>
            <a:pPr algn="l">
              <a:spcBef>
                <a:spcPts val="600"/>
              </a:spcBef>
              <a:spcAft>
                <a:spcPts val="600"/>
              </a:spcAft>
            </a:pPr>
            <a:r>
              <a:rPr lang="zh-CN" altLang="en-US" dirty="0">
                <a:latin typeface="+mn-ea"/>
                <a:ea typeface="+mn-ea"/>
              </a:rPr>
              <a:t>       观察到这些花瓣每隔一定时间随机产生、向刀柄移动。其中一股较小的花瓣会贴着刀，角色转动时也跟着动，推测运动是相对刀身坐标计算的。另外比较少的、大的花瓣会向外扩散，转动角色时不会跟着移动，而是沿原本的轨迹在空中飘散，推测运动是按绝对坐标计算的。推测是用两个锥形粒子发射器实现的。</a:t>
            </a:r>
            <a:endParaRPr lang="en-US" altLang="zh-CN" dirty="0">
              <a:latin typeface="+mn-ea"/>
              <a:ea typeface="+mn-ea"/>
            </a:endParaRPr>
          </a:p>
        </p:txBody>
      </p:sp>
    </p:spTree>
    <p:extLst>
      <p:ext uri="{BB962C8B-B14F-4D97-AF65-F5344CB8AC3E}">
        <p14:creationId xmlns:p14="http://schemas.microsoft.com/office/powerpoint/2010/main" val="88856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t>挂件特效</a:t>
            </a:r>
            <a:r>
              <a:rPr lang="zh-CN" altLang="en-US" dirty="0">
                <a:latin typeface="+mn-ea"/>
                <a:ea typeface="+mn-ea"/>
              </a:rPr>
              <a:t>（视频见下一页）</a:t>
            </a:r>
            <a:endParaRPr lang="en-US" altLang="zh-CN" dirty="0">
              <a:latin typeface="+mn-ea"/>
              <a:ea typeface="+mn-ea"/>
            </a:endParaRPr>
          </a:p>
          <a:p>
            <a:endParaRPr lang="en-US" altLang="zh-CN" dirty="0"/>
          </a:p>
        </p:txBody>
      </p:sp>
      <p:sp>
        <p:nvSpPr>
          <p:cNvPr id="4" name="文本框 3">
            <a:extLst>
              <a:ext uri="{FF2B5EF4-FFF2-40B4-BE49-F238E27FC236}">
                <a16:creationId xmlns:a16="http://schemas.microsoft.com/office/drawing/2014/main" id="{17882904-26BE-4FA7-B46C-958A9E6C6112}"/>
              </a:ext>
            </a:extLst>
          </p:cNvPr>
          <p:cNvSpPr txBox="1"/>
          <p:nvPr/>
        </p:nvSpPr>
        <p:spPr>
          <a:xfrm>
            <a:off x="8039100" y="1054653"/>
            <a:ext cx="4152900" cy="1639058"/>
          </a:xfrm>
          <a:prstGeom prst="rect">
            <a:avLst/>
          </a:prstGeom>
        </p:spPr>
        <p:txBody>
          <a:bodyPr vert="horz" wrap="square" lIns="91440" tIns="45720" rIns="91440" bIns="45720" rtlCol="0" anchor="t" anchorCtr="0">
            <a:normAutofit/>
          </a:bodyPr>
          <a:lstStyle/>
          <a:p>
            <a:pPr algn="l">
              <a:spcBef>
                <a:spcPts val="600"/>
              </a:spcBef>
              <a:spcAft>
                <a:spcPts val="600"/>
              </a:spcAft>
            </a:pPr>
            <a:r>
              <a:rPr lang="zh-CN" altLang="en-US" dirty="0">
                <a:latin typeface="+mn-ea"/>
                <a:ea typeface="+mn-ea"/>
              </a:rPr>
              <a:t>角色穿戴某些特殊背景的时候，战斗中会有粒子特效。这里用烟花的背景举例，在战斗中角色身边会不断绽放烟花。</a:t>
            </a:r>
            <a:endParaRPr lang="en-US" altLang="zh-CN" dirty="0">
              <a:latin typeface="+mn-ea"/>
              <a:ea typeface="+mn-ea"/>
            </a:endParaRPr>
          </a:p>
        </p:txBody>
      </p:sp>
      <p:sp>
        <p:nvSpPr>
          <p:cNvPr id="9" name="文本框 8">
            <a:extLst>
              <a:ext uri="{FF2B5EF4-FFF2-40B4-BE49-F238E27FC236}">
                <a16:creationId xmlns:a16="http://schemas.microsoft.com/office/drawing/2014/main" id="{9C3D0DC4-1B4E-41B0-A426-588831BED4AE}"/>
              </a:ext>
            </a:extLst>
          </p:cNvPr>
          <p:cNvSpPr txBox="1"/>
          <p:nvPr/>
        </p:nvSpPr>
        <p:spPr>
          <a:xfrm>
            <a:off x="8039100" y="4244880"/>
            <a:ext cx="4152900" cy="2185214"/>
          </a:xfrm>
          <a:prstGeom prst="rect">
            <a:avLst/>
          </a:prstGeom>
          <a:noFill/>
        </p:spPr>
        <p:txBody>
          <a:bodyPr wrap="square">
            <a:spAutoFit/>
          </a:bodyPr>
          <a:lstStyle/>
          <a:p>
            <a:pPr algn="l">
              <a:spcBef>
                <a:spcPts val="600"/>
              </a:spcBef>
              <a:spcAft>
                <a:spcPts val="600"/>
              </a:spcAft>
            </a:pPr>
            <a:r>
              <a:rPr lang="zh-CN" altLang="en-US" dirty="0">
                <a:latin typeface="+mn-ea"/>
                <a:ea typeface="+mn-ea"/>
              </a:rPr>
              <a:t>功能用途：</a:t>
            </a:r>
            <a:r>
              <a:rPr lang="zh-CN" altLang="en-US" dirty="0">
                <a:latin typeface="+mn-ea"/>
              </a:rPr>
              <a:t>是穿戴背景后的效果，起到装饰作用，也体现玩家的配饰收集 。</a:t>
            </a:r>
            <a:endParaRPr lang="en-US" altLang="zh-CN" dirty="0">
              <a:latin typeface="+mn-ea"/>
            </a:endParaRPr>
          </a:p>
          <a:p>
            <a:pPr algn="l">
              <a:spcBef>
                <a:spcPts val="600"/>
              </a:spcBef>
              <a:spcAft>
                <a:spcPts val="600"/>
              </a:spcAft>
            </a:pPr>
            <a:r>
              <a:rPr lang="zh-CN" altLang="en-US" dirty="0">
                <a:latin typeface="+mn-ea"/>
                <a:ea typeface="+mn-ea"/>
              </a:rPr>
              <a:t>美术风格：作为夏日烟花祭主题活动的限定配饰，美术设计上契合主题，总体采用暖色调营造温暖的感觉，烟花之间有颜色和大小差异，产生美观丰富的视觉效果。</a:t>
            </a:r>
            <a:endParaRPr lang="en-US" altLang="zh-CN" dirty="0">
              <a:latin typeface="+mn-ea"/>
              <a:ea typeface="+mn-ea"/>
            </a:endParaRPr>
          </a:p>
        </p:txBody>
      </p:sp>
      <p:pic>
        <p:nvPicPr>
          <p:cNvPr id="11" name="图片 10">
            <a:extLst>
              <a:ext uri="{FF2B5EF4-FFF2-40B4-BE49-F238E27FC236}">
                <a16:creationId xmlns:a16="http://schemas.microsoft.com/office/drawing/2014/main" id="{4AC7FC4C-C336-49E1-B750-61C4FD7F8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2620" y="1980538"/>
            <a:ext cx="2472807" cy="2240618"/>
          </a:xfrm>
          <a:prstGeom prst="rect">
            <a:avLst/>
          </a:prstGeom>
        </p:spPr>
      </p:pic>
      <p:pic>
        <p:nvPicPr>
          <p:cNvPr id="15" name="图片 14">
            <a:extLst>
              <a:ext uri="{FF2B5EF4-FFF2-40B4-BE49-F238E27FC236}">
                <a16:creationId xmlns:a16="http://schemas.microsoft.com/office/drawing/2014/main" id="{D8BC1602-44C5-4920-9307-31F3C0B6C160}"/>
              </a:ext>
            </a:extLst>
          </p:cNvPr>
          <p:cNvPicPr>
            <a:picLocks noChangeAspect="1"/>
          </p:cNvPicPr>
          <p:nvPr/>
        </p:nvPicPr>
        <p:blipFill rotWithShape="1">
          <a:blip r:embed="rId4">
            <a:extLst>
              <a:ext uri="{28A0092B-C50C-407E-A947-70E740481C1C}">
                <a14:useLocalDpi xmlns:a14="http://schemas.microsoft.com/office/drawing/2010/main" val="0"/>
              </a:ext>
            </a:extLst>
          </a:blip>
          <a:srcRect l="9453" t="7805" r="15871"/>
          <a:stretch/>
        </p:blipFill>
        <p:spPr>
          <a:xfrm>
            <a:off x="378246" y="1698266"/>
            <a:ext cx="7660854" cy="4365214"/>
          </a:xfrm>
          <a:prstGeom prst="rect">
            <a:avLst/>
          </a:prstGeom>
        </p:spPr>
      </p:pic>
    </p:spTree>
    <p:extLst>
      <p:ext uri="{BB962C8B-B14F-4D97-AF65-F5344CB8AC3E}">
        <p14:creationId xmlns:p14="http://schemas.microsoft.com/office/powerpoint/2010/main" val="881988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t>挂件特效 视频演示</a:t>
            </a:r>
            <a:endParaRPr lang="en-US" altLang="zh-CN" dirty="0"/>
          </a:p>
        </p:txBody>
      </p:sp>
      <p:sp>
        <p:nvSpPr>
          <p:cNvPr id="9" name="文本框 8">
            <a:extLst>
              <a:ext uri="{FF2B5EF4-FFF2-40B4-BE49-F238E27FC236}">
                <a16:creationId xmlns:a16="http://schemas.microsoft.com/office/drawing/2014/main" id="{9C3D0DC4-1B4E-41B0-A426-588831BED4AE}"/>
              </a:ext>
            </a:extLst>
          </p:cNvPr>
          <p:cNvSpPr txBox="1"/>
          <p:nvPr/>
        </p:nvSpPr>
        <p:spPr>
          <a:xfrm>
            <a:off x="8039100" y="1462218"/>
            <a:ext cx="4152900" cy="4001095"/>
          </a:xfrm>
          <a:prstGeom prst="rect">
            <a:avLst/>
          </a:prstGeom>
          <a:noFill/>
        </p:spPr>
        <p:txBody>
          <a:bodyPr wrap="square">
            <a:spAutoFit/>
          </a:bodyPr>
          <a:lstStyle/>
          <a:p>
            <a:pPr algn="l">
              <a:spcBef>
                <a:spcPts val="600"/>
              </a:spcBef>
              <a:spcAft>
                <a:spcPts val="600"/>
              </a:spcAft>
            </a:pPr>
            <a:r>
              <a:rPr lang="zh-CN" altLang="en-US" dirty="0">
                <a:latin typeface="+mn-ea"/>
                <a:ea typeface="+mn-ea"/>
              </a:rPr>
              <a:t>实现方法：</a:t>
            </a:r>
            <a:endParaRPr lang="en-US" altLang="zh-CN" dirty="0">
              <a:latin typeface="+mn-ea"/>
              <a:ea typeface="+mn-ea"/>
            </a:endParaRPr>
          </a:p>
          <a:p>
            <a:pPr algn="l">
              <a:spcBef>
                <a:spcPts val="600"/>
              </a:spcBef>
              <a:spcAft>
                <a:spcPts val="600"/>
              </a:spcAft>
            </a:pPr>
            <a:r>
              <a:rPr lang="zh-CN" altLang="en-US" dirty="0">
                <a:latin typeface="+mn-ea"/>
                <a:ea typeface="+mn-ea"/>
              </a:rPr>
              <a:t>从视频中可以看到，烟花产生的位置是固定在角色四周的一定范围内，产生以后不会随角色移动，中心坐标是固定的。颜色和爆炸范围是随机的。</a:t>
            </a:r>
            <a:endParaRPr lang="en-US" altLang="zh-CN" dirty="0">
              <a:latin typeface="+mn-ea"/>
              <a:ea typeface="+mn-ea"/>
            </a:endParaRPr>
          </a:p>
          <a:p>
            <a:pPr algn="l">
              <a:spcBef>
                <a:spcPts val="600"/>
              </a:spcBef>
              <a:spcAft>
                <a:spcPts val="600"/>
              </a:spcAft>
            </a:pPr>
            <a:r>
              <a:rPr lang="zh-CN" altLang="en-US" dirty="0">
                <a:latin typeface="+mn-ea"/>
                <a:ea typeface="+mn-ea"/>
              </a:rPr>
              <a:t>推测每一朵烟花都是一个球形粒子发射器，颜色和大小组合形成几种固定的原型，在中心点坐标随机生成其中一种。烟花粒子从中间发射出来，运动路径是提前通过物理模拟计算好的（可以看出就算角色具有移动速度，烟花粒子相对中心的运动轨迹也是一样的），经过固定时间后变淡消失。</a:t>
            </a:r>
            <a:endParaRPr lang="en-US" altLang="zh-CN" dirty="0">
              <a:latin typeface="+mn-ea"/>
              <a:ea typeface="+mn-ea"/>
            </a:endParaRPr>
          </a:p>
        </p:txBody>
      </p:sp>
      <p:pic>
        <p:nvPicPr>
          <p:cNvPr id="2" name="挂件特效">
            <a:hlinkClick r:id="" action="ppaction://media"/>
            <a:extLst>
              <a:ext uri="{FF2B5EF4-FFF2-40B4-BE49-F238E27FC236}">
                <a16:creationId xmlns:a16="http://schemas.microsoft.com/office/drawing/2014/main" id="{42715DB4-D325-4A1C-A66D-117013E535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799" y="1476374"/>
            <a:ext cx="7635875" cy="4581525"/>
          </a:xfrm>
          <a:prstGeom prst="rect">
            <a:avLst/>
          </a:prstGeom>
        </p:spPr>
      </p:pic>
    </p:spTree>
    <p:extLst>
      <p:ext uri="{BB962C8B-B14F-4D97-AF65-F5344CB8AC3E}">
        <p14:creationId xmlns:p14="http://schemas.microsoft.com/office/powerpoint/2010/main" val="16822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latin typeface="+mn-ea"/>
              </a:rPr>
              <a:t>普通攻击（</a:t>
            </a:r>
            <a:r>
              <a:rPr lang="zh-CN" altLang="en-US" dirty="0">
                <a:latin typeface="+mn-ea"/>
                <a:ea typeface="+mn-ea"/>
              </a:rPr>
              <a:t>视频见下一页）</a:t>
            </a:r>
            <a:endParaRPr lang="en-US" altLang="zh-CN" dirty="0">
              <a:latin typeface="+mn-ea"/>
              <a:ea typeface="+mn-ea"/>
            </a:endParaRPr>
          </a:p>
          <a:p>
            <a:endParaRPr lang="en-US" altLang="zh-CN" dirty="0"/>
          </a:p>
        </p:txBody>
      </p:sp>
      <p:sp>
        <p:nvSpPr>
          <p:cNvPr id="4" name="文本框 3">
            <a:extLst>
              <a:ext uri="{FF2B5EF4-FFF2-40B4-BE49-F238E27FC236}">
                <a16:creationId xmlns:a16="http://schemas.microsoft.com/office/drawing/2014/main" id="{17882904-26BE-4FA7-B46C-958A9E6C6112}"/>
              </a:ext>
            </a:extLst>
          </p:cNvPr>
          <p:cNvSpPr txBox="1"/>
          <p:nvPr/>
        </p:nvSpPr>
        <p:spPr>
          <a:xfrm>
            <a:off x="8039100" y="983864"/>
            <a:ext cx="4152900" cy="1993347"/>
          </a:xfrm>
          <a:prstGeom prst="rect">
            <a:avLst/>
          </a:prstGeom>
        </p:spPr>
        <p:txBody>
          <a:bodyPr vert="horz" wrap="square" lIns="91440" tIns="45720" rIns="91440" bIns="45720" rtlCol="0" anchor="t" anchorCtr="0">
            <a:normAutofit/>
          </a:bodyPr>
          <a:lstStyle/>
          <a:p>
            <a:pPr algn="l">
              <a:spcBef>
                <a:spcPts val="600"/>
              </a:spcBef>
              <a:spcAft>
                <a:spcPts val="600"/>
              </a:spcAft>
            </a:pPr>
            <a:r>
              <a:rPr lang="zh-CN" altLang="en-US" dirty="0">
                <a:latin typeface="+mn-ea"/>
                <a:ea typeface="+mn-ea"/>
              </a:rPr>
              <a:t>角色的普通攻击的模式是三个动作的循环：向左挥剑</a:t>
            </a:r>
            <a:r>
              <a:rPr lang="en-US" altLang="zh-CN" dirty="0">
                <a:latin typeface="+mn-ea"/>
                <a:ea typeface="+mn-ea"/>
              </a:rPr>
              <a:t>-</a:t>
            </a:r>
            <a:r>
              <a:rPr lang="zh-CN" altLang="en-US" dirty="0">
                <a:latin typeface="+mn-ea"/>
                <a:ea typeface="+mn-ea"/>
              </a:rPr>
              <a:t>向右挥剑</a:t>
            </a:r>
            <a:r>
              <a:rPr lang="en-US" altLang="zh-CN" dirty="0">
                <a:latin typeface="+mn-ea"/>
                <a:ea typeface="+mn-ea"/>
              </a:rPr>
              <a:t>-</a:t>
            </a:r>
            <a:r>
              <a:rPr lang="zh-CN" altLang="en-US" dirty="0">
                <a:latin typeface="+mn-ea"/>
                <a:ea typeface="+mn-ea"/>
              </a:rPr>
              <a:t>转身用力挥剑。第三个动作伤害较高。</a:t>
            </a:r>
            <a:endParaRPr lang="en-US" altLang="zh-CN" dirty="0">
              <a:latin typeface="+mn-ea"/>
              <a:ea typeface="+mn-ea"/>
            </a:endParaRPr>
          </a:p>
          <a:p>
            <a:pPr algn="l">
              <a:spcBef>
                <a:spcPts val="600"/>
              </a:spcBef>
              <a:spcAft>
                <a:spcPts val="600"/>
              </a:spcAft>
            </a:pPr>
            <a:r>
              <a:rPr lang="zh-CN" altLang="en-US" dirty="0">
                <a:latin typeface="+mn-ea"/>
              </a:rPr>
              <a:t>这里的特效有两种，一个是挥剑的刀光，还有一个是伤害较高的那一次攻击会出现类似兵器撞击的火花状闪光：</a:t>
            </a:r>
            <a:endParaRPr lang="en-US" altLang="zh-CN" dirty="0">
              <a:latin typeface="+mn-ea"/>
              <a:ea typeface="+mn-ea"/>
            </a:endParaRPr>
          </a:p>
        </p:txBody>
      </p:sp>
      <p:sp>
        <p:nvSpPr>
          <p:cNvPr id="9" name="文本框 8">
            <a:extLst>
              <a:ext uri="{FF2B5EF4-FFF2-40B4-BE49-F238E27FC236}">
                <a16:creationId xmlns:a16="http://schemas.microsoft.com/office/drawing/2014/main" id="{9C3D0DC4-1B4E-41B0-A426-588831BED4AE}"/>
              </a:ext>
            </a:extLst>
          </p:cNvPr>
          <p:cNvSpPr txBox="1"/>
          <p:nvPr/>
        </p:nvSpPr>
        <p:spPr>
          <a:xfrm>
            <a:off x="8039100" y="4353787"/>
            <a:ext cx="4152900" cy="1354217"/>
          </a:xfrm>
          <a:prstGeom prst="rect">
            <a:avLst/>
          </a:prstGeom>
          <a:noFill/>
        </p:spPr>
        <p:txBody>
          <a:bodyPr wrap="square">
            <a:spAutoFit/>
          </a:bodyPr>
          <a:lstStyle/>
          <a:p>
            <a:pPr algn="l">
              <a:spcBef>
                <a:spcPts val="600"/>
              </a:spcBef>
              <a:spcAft>
                <a:spcPts val="600"/>
              </a:spcAft>
            </a:pPr>
            <a:r>
              <a:rPr lang="zh-CN" altLang="en-US" dirty="0">
                <a:latin typeface="+mn-ea"/>
                <a:ea typeface="+mn-ea"/>
              </a:rPr>
              <a:t>功能用途：</a:t>
            </a:r>
            <a:r>
              <a:rPr lang="zh-CN" altLang="en-US" dirty="0">
                <a:latin typeface="+mn-ea"/>
              </a:rPr>
              <a:t>用来表现技能，闪光用来体现这一刀的伤害相比其他两刀更高。</a:t>
            </a:r>
            <a:endParaRPr lang="en-US" altLang="zh-CN" dirty="0">
              <a:latin typeface="+mn-ea"/>
            </a:endParaRPr>
          </a:p>
          <a:p>
            <a:pPr algn="l">
              <a:spcBef>
                <a:spcPts val="600"/>
              </a:spcBef>
              <a:spcAft>
                <a:spcPts val="600"/>
              </a:spcAft>
            </a:pPr>
            <a:r>
              <a:rPr lang="zh-CN" altLang="en-US" dirty="0">
                <a:latin typeface="+mn-ea"/>
                <a:ea typeface="+mn-ea"/>
              </a:rPr>
              <a:t>美术风格：刀光用契合刀身颜色的蓝色，干脆利落。闪光配合动作体现出打击感。</a:t>
            </a:r>
            <a:endParaRPr lang="en-US" altLang="zh-CN" dirty="0">
              <a:latin typeface="+mn-ea"/>
              <a:ea typeface="+mn-ea"/>
            </a:endParaRPr>
          </a:p>
        </p:txBody>
      </p:sp>
      <p:pic>
        <p:nvPicPr>
          <p:cNvPr id="7" name="图片 6">
            <a:extLst>
              <a:ext uri="{FF2B5EF4-FFF2-40B4-BE49-F238E27FC236}">
                <a16:creationId xmlns:a16="http://schemas.microsoft.com/office/drawing/2014/main" id="{10B493D0-C02B-421E-8E9E-45B189E53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62" y="1980538"/>
            <a:ext cx="7148473" cy="3911959"/>
          </a:xfrm>
          <a:prstGeom prst="rect">
            <a:avLst/>
          </a:prstGeom>
        </p:spPr>
      </p:pic>
      <p:pic>
        <p:nvPicPr>
          <p:cNvPr id="8" name="图片 7">
            <a:extLst>
              <a:ext uri="{FF2B5EF4-FFF2-40B4-BE49-F238E27FC236}">
                <a16:creationId xmlns:a16="http://schemas.microsoft.com/office/drawing/2014/main" id="{E6602455-2548-43D9-A8A9-253A6590D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087" y="2831956"/>
            <a:ext cx="1765866" cy="1423235"/>
          </a:xfrm>
          <a:prstGeom prst="rect">
            <a:avLst/>
          </a:prstGeom>
        </p:spPr>
      </p:pic>
      <p:pic>
        <p:nvPicPr>
          <p:cNvPr id="12" name="图片 11">
            <a:extLst>
              <a:ext uri="{FF2B5EF4-FFF2-40B4-BE49-F238E27FC236}">
                <a16:creationId xmlns:a16="http://schemas.microsoft.com/office/drawing/2014/main" id="{D0D7BBAC-577A-4FE7-A6B0-3A06CB533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0552" y="2831956"/>
            <a:ext cx="1356849" cy="1453079"/>
          </a:xfrm>
          <a:prstGeom prst="rect">
            <a:avLst/>
          </a:prstGeom>
        </p:spPr>
      </p:pic>
    </p:spTree>
    <p:extLst>
      <p:ext uri="{BB962C8B-B14F-4D97-AF65-F5344CB8AC3E}">
        <p14:creationId xmlns:p14="http://schemas.microsoft.com/office/powerpoint/2010/main" val="225198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latin typeface="+mn-ea"/>
              </a:rPr>
              <a:t>普通攻击 </a:t>
            </a:r>
            <a:r>
              <a:rPr lang="zh-CN" altLang="en-US" dirty="0"/>
              <a:t>视频演示</a:t>
            </a:r>
            <a:endParaRPr lang="en-US" altLang="zh-CN" dirty="0">
              <a:latin typeface="+mn-ea"/>
              <a:ea typeface="+mn-ea"/>
            </a:endParaRPr>
          </a:p>
          <a:p>
            <a:endParaRPr lang="en-US" altLang="zh-CN" dirty="0"/>
          </a:p>
        </p:txBody>
      </p:sp>
      <p:sp>
        <p:nvSpPr>
          <p:cNvPr id="4" name="文本框 3">
            <a:extLst>
              <a:ext uri="{FF2B5EF4-FFF2-40B4-BE49-F238E27FC236}">
                <a16:creationId xmlns:a16="http://schemas.microsoft.com/office/drawing/2014/main" id="{17882904-26BE-4FA7-B46C-958A9E6C6112}"/>
              </a:ext>
            </a:extLst>
          </p:cNvPr>
          <p:cNvSpPr txBox="1"/>
          <p:nvPr/>
        </p:nvSpPr>
        <p:spPr>
          <a:xfrm>
            <a:off x="8039100" y="1892852"/>
            <a:ext cx="4152900" cy="4641297"/>
          </a:xfrm>
          <a:prstGeom prst="rect">
            <a:avLst/>
          </a:prstGeom>
        </p:spPr>
        <p:txBody>
          <a:bodyPr vert="horz" wrap="square" lIns="91440" tIns="45720" rIns="91440" bIns="45720" rtlCol="0" anchor="t" anchorCtr="0">
            <a:normAutofit/>
          </a:bodyPr>
          <a:lstStyle/>
          <a:p>
            <a:pPr algn="l">
              <a:spcBef>
                <a:spcPts val="600"/>
              </a:spcBef>
              <a:spcAft>
                <a:spcPts val="600"/>
              </a:spcAft>
            </a:pPr>
            <a:r>
              <a:rPr lang="zh-CN" altLang="en-US" dirty="0">
                <a:latin typeface="+mn-ea"/>
                <a:ea typeface="+mn-ea"/>
              </a:rPr>
              <a:t>制作方法：</a:t>
            </a:r>
            <a:endParaRPr lang="en-US" altLang="zh-CN" dirty="0">
              <a:latin typeface="+mn-ea"/>
              <a:ea typeface="+mn-ea"/>
            </a:endParaRPr>
          </a:p>
          <a:p>
            <a:pPr algn="l">
              <a:spcBef>
                <a:spcPts val="600"/>
              </a:spcBef>
              <a:spcAft>
                <a:spcPts val="600"/>
              </a:spcAft>
            </a:pPr>
            <a:r>
              <a:rPr lang="zh-CN" altLang="en-US" dirty="0">
                <a:latin typeface="+mn-ea"/>
              </a:rPr>
              <a:t>因为动作只有固定的三种，所以刀光出现时相对于角色的位置是确定的，为三次攻击制作三种样式的刀光，攻击时轮流产生，播放完一次就消亡。</a:t>
            </a:r>
            <a:endParaRPr lang="en-US" altLang="zh-CN" dirty="0">
              <a:latin typeface="+mn-ea"/>
            </a:endParaRPr>
          </a:p>
          <a:p>
            <a:pPr algn="l">
              <a:spcBef>
                <a:spcPts val="600"/>
              </a:spcBef>
              <a:spcAft>
                <a:spcPts val="600"/>
              </a:spcAft>
            </a:pPr>
            <a:r>
              <a:rPr lang="zh-CN" altLang="en-US" dirty="0">
                <a:latin typeface="+mn-ea"/>
                <a:ea typeface="+mn-ea"/>
              </a:rPr>
              <a:t>第三刀有两种粒子，在刀光最亮的时候靠后的位置会出现一个打击的闪光，从这一点发出闪光并向外发射亮点，应该是用另一个粒子发射器实现的，闪光的坐标和运动轨迹都是提前设计好的。</a:t>
            </a:r>
            <a:endParaRPr lang="en-US" altLang="zh-CN" dirty="0">
              <a:latin typeface="+mn-ea"/>
              <a:ea typeface="+mn-ea"/>
            </a:endParaRPr>
          </a:p>
        </p:txBody>
      </p:sp>
      <p:pic>
        <p:nvPicPr>
          <p:cNvPr id="2" name="普攻特效">
            <a:hlinkClick r:id="" action="ppaction://media"/>
            <a:extLst>
              <a:ext uri="{FF2B5EF4-FFF2-40B4-BE49-F238E27FC236}">
                <a16:creationId xmlns:a16="http://schemas.microsoft.com/office/drawing/2014/main" id="{1C41A6FB-CEB9-4F92-A14B-CF636781A4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1698265"/>
            <a:ext cx="7504182" cy="4502509"/>
          </a:xfrm>
          <a:prstGeom prst="rect">
            <a:avLst/>
          </a:prstGeom>
        </p:spPr>
      </p:pic>
    </p:spTree>
    <p:extLst>
      <p:ext uri="{BB962C8B-B14F-4D97-AF65-F5344CB8AC3E}">
        <p14:creationId xmlns:p14="http://schemas.microsoft.com/office/powerpoint/2010/main" val="151632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latin typeface="+mn-ea"/>
              </a:rPr>
              <a:t>一技能特效（</a:t>
            </a:r>
            <a:r>
              <a:rPr lang="zh-CN" altLang="en-US" dirty="0">
                <a:latin typeface="+mn-ea"/>
                <a:ea typeface="+mn-ea"/>
              </a:rPr>
              <a:t>视频见下一页）</a:t>
            </a:r>
            <a:endParaRPr lang="en-US" altLang="zh-CN" dirty="0">
              <a:latin typeface="+mn-ea"/>
              <a:ea typeface="+mn-ea"/>
            </a:endParaRPr>
          </a:p>
          <a:p>
            <a:endParaRPr lang="en-US" altLang="zh-CN" dirty="0"/>
          </a:p>
        </p:txBody>
      </p:sp>
      <p:sp>
        <p:nvSpPr>
          <p:cNvPr id="4" name="文本框 3">
            <a:extLst>
              <a:ext uri="{FF2B5EF4-FFF2-40B4-BE49-F238E27FC236}">
                <a16:creationId xmlns:a16="http://schemas.microsoft.com/office/drawing/2014/main" id="{17882904-26BE-4FA7-B46C-958A9E6C6112}"/>
              </a:ext>
            </a:extLst>
          </p:cNvPr>
          <p:cNvSpPr txBox="1"/>
          <p:nvPr/>
        </p:nvSpPr>
        <p:spPr>
          <a:xfrm>
            <a:off x="8039100" y="983864"/>
            <a:ext cx="4152900" cy="1993347"/>
          </a:xfrm>
          <a:prstGeom prst="rect">
            <a:avLst/>
          </a:prstGeom>
        </p:spPr>
        <p:txBody>
          <a:bodyPr vert="horz" wrap="square" lIns="91440" tIns="45720" rIns="91440" bIns="45720" rtlCol="0" anchor="t" anchorCtr="0">
            <a:normAutofit/>
          </a:bodyPr>
          <a:lstStyle/>
          <a:p>
            <a:pPr algn="l">
              <a:spcBef>
                <a:spcPts val="600"/>
              </a:spcBef>
              <a:spcAft>
                <a:spcPts val="600"/>
              </a:spcAft>
            </a:pPr>
            <a:r>
              <a:rPr lang="zh-CN" altLang="en-US" dirty="0">
                <a:latin typeface="+mn-ea"/>
                <a:ea typeface="+mn-ea"/>
              </a:rPr>
              <a:t>角色的一技能作用是免疫控制以及提高移动速度和攻击速度。</a:t>
            </a:r>
            <a:endParaRPr lang="en-US" altLang="zh-CN" dirty="0">
              <a:latin typeface="+mn-ea"/>
              <a:ea typeface="+mn-ea"/>
            </a:endParaRPr>
          </a:p>
          <a:p>
            <a:pPr algn="l">
              <a:spcBef>
                <a:spcPts val="600"/>
              </a:spcBef>
              <a:spcAft>
                <a:spcPts val="600"/>
              </a:spcAft>
            </a:pPr>
            <a:r>
              <a:rPr lang="zh-CN" altLang="en-US" dirty="0">
                <a:latin typeface="+mn-ea"/>
              </a:rPr>
              <a:t>这里的特效可以分成三个部分，分别是（</a:t>
            </a:r>
            <a:r>
              <a:rPr lang="en-US" altLang="zh-CN" dirty="0">
                <a:latin typeface="+mn-ea"/>
              </a:rPr>
              <a:t>1</a:t>
            </a:r>
            <a:r>
              <a:rPr lang="zh-CN" altLang="en-US" dirty="0">
                <a:latin typeface="+mn-ea"/>
              </a:rPr>
              <a:t>）角色周围白色的光罩（</a:t>
            </a:r>
            <a:r>
              <a:rPr lang="en-US" altLang="zh-CN" dirty="0">
                <a:latin typeface="+mn-ea"/>
              </a:rPr>
              <a:t>2</a:t>
            </a:r>
            <a:r>
              <a:rPr lang="zh-CN" altLang="en-US" dirty="0">
                <a:latin typeface="+mn-ea"/>
              </a:rPr>
              <a:t>）身后蓝色的光线（</a:t>
            </a:r>
            <a:r>
              <a:rPr lang="en-US" altLang="zh-CN" dirty="0">
                <a:latin typeface="+mn-ea"/>
              </a:rPr>
              <a:t>3</a:t>
            </a:r>
            <a:r>
              <a:rPr lang="zh-CN" altLang="en-US" dirty="0">
                <a:latin typeface="+mn-ea"/>
              </a:rPr>
              <a:t>）身后蓝色的光点</a:t>
            </a:r>
            <a:endParaRPr lang="en-US" altLang="zh-CN" dirty="0">
              <a:latin typeface="+mn-ea"/>
              <a:ea typeface="+mn-ea"/>
            </a:endParaRPr>
          </a:p>
        </p:txBody>
      </p:sp>
      <p:sp>
        <p:nvSpPr>
          <p:cNvPr id="9" name="文本框 8">
            <a:extLst>
              <a:ext uri="{FF2B5EF4-FFF2-40B4-BE49-F238E27FC236}">
                <a16:creationId xmlns:a16="http://schemas.microsoft.com/office/drawing/2014/main" id="{9C3D0DC4-1B4E-41B0-A426-588831BED4AE}"/>
              </a:ext>
            </a:extLst>
          </p:cNvPr>
          <p:cNvSpPr txBox="1"/>
          <p:nvPr/>
        </p:nvSpPr>
        <p:spPr>
          <a:xfrm>
            <a:off x="8039100" y="4353787"/>
            <a:ext cx="4152900" cy="1908215"/>
          </a:xfrm>
          <a:prstGeom prst="rect">
            <a:avLst/>
          </a:prstGeom>
          <a:noFill/>
        </p:spPr>
        <p:txBody>
          <a:bodyPr wrap="square">
            <a:spAutoFit/>
          </a:bodyPr>
          <a:lstStyle/>
          <a:p>
            <a:pPr algn="l">
              <a:spcBef>
                <a:spcPts val="600"/>
              </a:spcBef>
              <a:spcAft>
                <a:spcPts val="600"/>
              </a:spcAft>
            </a:pPr>
            <a:r>
              <a:rPr lang="zh-CN" altLang="en-US" dirty="0">
                <a:latin typeface="+mn-ea"/>
                <a:ea typeface="+mn-ea"/>
              </a:rPr>
              <a:t>功能用途：</a:t>
            </a:r>
            <a:r>
              <a:rPr lang="zh-CN" altLang="en-US" dirty="0">
                <a:latin typeface="+mn-ea"/>
              </a:rPr>
              <a:t>用来表现技能效果，光罩类似呼啸的风、蓝色的光线可能是参考了漫画中会用的速度线。</a:t>
            </a:r>
            <a:endParaRPr lang="en-US" altLang="zh-CN" dirty="0">
              <a:latin typeface="+mn-ea"/>
            </a:endParaRPr>
          </a:p>
          <a:p>
            <a:pPr algn="l">
              <a:spcBef>
                <a:spcPts val="600"/>
              </a:spcBef>
              <a:spcAft>
                <a:spcPts val="600"/>
              </a:spcAft>
            </a:pPr>
            <a:r>
              <a:rPr lang="zh-CN" altLang="en-US" dirty="0">
                <a:latin typeface="+mn-ea"/>
                <a:ea typeface="+mn-ea"/>
              </a:rPr>
              <a:t>美术风格：虽然有三种元素，但互相协调统一，色调与武器颜色一致</a:t>
            </a:r>
            <a:r>
              <a:rPr lang="zh-CN" altLang="en-US" dirty="0">
                <a:latin typeface="+mn-ea"/>
              </a:rPr>
              <a:t>。光的流动和颜色变换契合技能效果。</a:t>
            </a:r>
            <a:endParaRPr lang="en-US" altLang="zh-CN" dirty="0">
              <a:latin typeface="+mn-ea"/>
              <a:ea typeface="+mn-ea"/>
            </a:endParaRPr>
          </a:p>
        </p:txBody>
      </p:sp>
      <p:pic>
        <p:nvPicPr>
          <p:cNvPr id="6" name="图片 5">
            <a:extLst>
              <a:ext uri="{FF2B5EF4-FFF2-40B4-BE49-F238E27FC236}">
                <a16:creationId xmlns:a16="http://schemas.microsoft.com/office/drawing/2014/main" id="{126FCB3A-02F3-4ABC-8D5A-611CA7CB6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62" y="1582788"/>
            <a:ext cx="7284750" cy="4030079"/>
          </a:xfrm>
          <a:prstGeom prst="rect">
            <a:avLst/>
          </a:prstGeom>
        </p:spPr>
      </p:pic>
      <p:pic>
        <p:nvPicPr>
          <p:cNvPr id="11" name="图片 10">
            <a:extLst>
              <a:ext uri="{FF2B5EF4-FFF2-40B4-BE49-F238E27FC236}">
                <a16:creationId xmlns:a16="http://schemas.microsoft.com/office/drawing/2014/main" id="{C01934E9-1D85-46EE-99D4-AF0D392B0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544" y="2694348"/>
            <a:ext cx="1822418" cy="1659439"/>
          </a:xfrm>
          <a:prstGeom prst="rect">
            <a:avLst/>
          </a:prstGeom>
        </p:spPr>
      </p:pic>
      <p:pic>
        <p:nvPicPr>
          <p:cNvPr id="14" name="图片 13">
            <a:extLst>
              <a:ext uri="{FF2B5EF4-FFF2-40B4-BE49-F238E27FC236}">
                <a16:creationId xmlns:a16="http://schemas.microsoft.com/office/drawing/2014/main" id="{2D0599EE-5E8B-458F-8795-5758D51DA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5550" y="2694348"/>
            <a:ext cx="1991327" cy="1659439"/>
          </a:xfrm>
          <a:prstGeom prst="rect">
            <a:avLst/>
          </a:prstGeom>
        </p:spPr>
      </p:pic>
    </p:spTree>
    <p:extLst>
      <p:ext uri="{BB962C8B-B14F-4D97-AF65-F5344CB8AC3E}">
        <p14:creationId xmlns:p14="http://schemas.microsoft.com/office/powerpoint/2010/main" val="2034244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100D38-0639-4333-936A-883BC2E22F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第七次作业</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粒子系统分析</a:t>
            </a:r>
            <a:endParaRPr lang="zh-CN" altLang="en-US" dirty="0"/>
          </a:p>
        </p:txBody>
      </p:sp>
      <p:sp>
        <p:nvSpPr>
          <p:cNvPr id="5" name="内容占位符 4">
            <a:extLst>
              <a:ext uri="{FF2B5EF4-FFF2-40B4-BE49-F238E27FC236}">
                <a16:creationId xmlns:a16="http://schemas.microsoft.com/office/drawing/2014/main" id="{9ABA8A38-A52E-45A8-A84A-70AF23C3FFD4}"/>
              </a:ext>
            </a:extLst>
          </p:cNvPr>
          <p:cNvSpPr>
            <a:spLocks noGrp="1"/>
          </p:cNvSpPr>
          <p:nvPr>
            <p:ph idx="1"/>
          </p:nvPr>
        </p:nvSpPr>
        <p:spPr>
          <a:xfrm>
            <a:off x="596762" y="934279"/>
            <a:ext cx="10518913" cy="763987"/>
          </a:xfrm>
        </p:spPr>
        <p:txBody>
          <a:bodyPr/>
          <a:lstStyle/>
          <a:p>
            <a:r>
              <a:rPr lang="zh-CN" altLang="en-US" dirty="0">
                <a:latin typeface="+mn-ea"/>
              </a:rPr>
              <a:t>一技能特效 </a:t>
            </a:r>
            <a:r>
              <a:rPr lang="zh-CN" altLang="en-US" dirty="0"/>
              <a:t>视频演示</a:t>
            </a:r>
            <a:endParaRPr lang="en-US" altLang="zh-CN" dirty="0">
              <a:latin typeface="+mn-ea"/>
              <a:ea typeface="+mn-ea"/>
            </a:endParaRPr>
          </a:p>
          <a:p>
            <a:endParaRPr lang="en-US" altLang="zh-CN" dirty="0"/>
          </a:p>
        </p:txBody>
      </p:sp>
      <p:sp>
        <p:nvSpPr>
          <p:cNvPr id="4" name="文本框 3">
            <a:extLst>
              <a:ext uri="{FF2B5EF4-FFF2-40B4-BE49-F238E27FC236}">
                <a16:creationId xmlns:a16="http://schemas.microsoft.com/office/drawing/2014/main" id="{17882904-26BE-4FA7-B46C-958A9E6C6112}"/>
              </a:ext>
            </a:extLst>
          </p:cNvPr>
          <p:cNvSpPr txBox="1"/>
          <p:nvPr/>
        </p:nvSpPr>
        <p:spPr>
          <a:xfrm>
            <a:off x="8039100" y="1892852"/>
            <a:ext cx="4152900" cy="4641297"/>
          </a:xfrm>
          <a:prstGeom prst="rect">
            <a:avLst/>
          </a:prstGeom>
        </p:spPr>
        <p:txBody>
          <a:bodyPr vert="horz" wrap="square" lIns="91440" tIns="45720" rIns="91440" bIns="45720" rtlCol="0" anchor="t" anchorCtr="0">
            <a:normAutofit/>
          </a:bodyPr>
          <a:lstStyle/>
          <a:p>
            <a:pPr algn="l">
              <a:spcBef>
                <a:spcPts val="600"/>
              </a:spcBef>
              <a:spcAft>
                <a:spcPts val="600"/>
              </a:spcAft>
            </a:pPr>
            <a:r>
              <a:rPr lang="zh-CN" altLang="en-US" dirty="0">
                <a:latin typeface="+mn-ea"/>
                <a:ea typeface="+mn-ea"/>
              </a:rPr>
              <a:t>制作方法：</a:t>
            </a:r>
            <a:endParaRPr lang="en-US" altLang="zh-CN" dirty="0">
              <a:latin typeface="+mn-ea"/>
              <a:ea typeface="+mn-ea"/>
            </a:endParaRPr>
          </a:p>
          <a:p>
            <a:pPr algn="l">
              <a:spcBef>
                <a:spcPts val="600"/>
              </a:spcBef>
              <a:spcAft>
                <a:spcPts val="600"/>
              </a:spcAft>
            </a:pPr>
            <a:r>
              <a:rPr lang="zh-CN" altLang="en-US" dirty="0">
                <a:latin typeface="+mn-ea"/>
              </a:rPr>
              <a:t>（</a:t>
            </a:r>
            <a:r>
              <a:rPr lang="en-US" altLang="zh-CN" dirty="0">
                <a:latin typeface="+mn-ea"/>
              </a:rPr>
              <a:t>1</a:t>
            </a:r>
            <a:r>
              <a:rPr lang="zh-CN" altLang="en-US" dirty="0">
                <a:latin typeface="+mn-ea"/>
              </a:rPr>
              <a:t>）光罩：坐标参考角色位置，用一个半椭球状的模型，闪光的效果猜测是有几种预先设计好的模式轮流播放的。</a:t>
            </a:r>
            <a:endParaRPr lang="en-US" altLang="zh-CN" dirty="0">
              <a:latin typeface="+mn-ea"/>
            </a:endParaRPr>
          </a:p>
          <a:p>
            <a:pPr algn="l">
              <a:spcBef>
                <a:spcPts val="600"/>
              </a:spcBef>
              <a:spcAft>
                <a:spcPts val="600"/>
              </a:spcAft>
            </a:pPr>
            <a:r>
              <a:rPr lang="zh-CN" altLang="en-US" dirty="0">
                <a:latin typeface="+mn-ea"/>
                <a:ea typeface="+mn-ea"/>
              </a:rPr>
              <a:t>（</a:t>
            </a:r>
            <a:r>
              <a:rPr lang="en-US" altLang="zh-CN" dirty="0">
                <a:latin typeface="+mn-ea"/>
                <a:ea typeface="+mn-ea"/>
              </a:rPr>
              <a:t>2</a:t>
            </a:r>
            <a:r>
              <a:rPr lang="zh-CN" altLang="en-US" dirty="0">
                <a:latin typeface="+mn-ea"/>
                <a:ea typeface="+mn-ea"/>
              </a:rPr>
              <a:t>）光线：有一个立方形粒子发射器发射形状为蓝色光线的粒子。坐标跟随角色移动，在固定的几个位置上产生，相对于角色向后运动，随后消失。</a:t>
            </a:r>
            <a:endParaRPr lang="en-US" altLang="zh-CN" dirty="0">
              <a:latin typeface="+mn-ea"/>
              <a:ea typeface="+mn-ea"/>
            </a:endParaRPr>
          </a:p>
          <a:p>
            <a:pPr algn="l">
              <a:spcBef>
                <a:spcPts val="600"/>
              </a:spcBef>
              <a:spcAft>
                <a:spcPts val="600"/>
              </a:spcAft>
            </a:pPr>
            <a:r>
              <a:rPr lang="zh-CN" altLang="en-US" dirty="0">
                <a:latin typeface="+mn-ea"/>
              </a:rPr>
              <a:t>（</a:t>
            </a:r>
            <a:r>
              <a:rPr lang="en-US" altLang="zh-CN" dirty="0">
                <a:latin typeface="+mn-ea"/>
              </a:rPr>
              <a:t>3</a:t>
            </a:r>
            <a:r>
              <a:rPr lang="zh-CN" altLang="en-US" dirty="0">
                <a:latin typeface="+mn-ea"/>
              </a:rPr>
              <a:t>）光点：看上去像是半球形或者立方形粒子发射器，产生大小不一的光点粒子，向角色身后移动，但发射出去以后不会跟随角色前进，推测运动是相对于场景坐标的。</a:t>
            </a:r>
            <a:endParaRPr lang="en-US" altLang="zh-CN" dirty="0">
              <a:latin typeface="+mn-ea"/>
              <a:ea typeface="+mn-ea"/>
            </a:endParaRPr>
          </a:p>
        </p:txBody>
      </p:sp>
      <p:pic>
        <p:nvPicPr>
          <p:cNvPr id="6" name="一技能特效">
            <a:hlinkClick r:id="" action="ppaction://media"/>
            <a:extLst>
              <a:ext uri="{FF2B5EF4-FFF2-40B4-BE49-F238E27FC236}">
                <a16:creationId xmlns:a16="http://schemas.microsoft.com/office/drawing/2014/main" id="{06595478-6DA5-41CF-BB34-73EFD3F69B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8475" y="1698265"/>
            <a:ext cx="7408932" cy="4445359"/>
          </a:xfrm>
          <a:prstGeom prst="rect">
            <a:avLst/>
          </a:prstGeom>
        </p:spPr>
      </p:pic>
    </p:spTree>
    <p:extLst>
      <p:ext uri="{BB962C8B-B14F-4D97-AF65-F5344CB8AC3E}">
        <p14:creationId xmlns:p14="http://schemas.microsoft.com/office/powerpoint/2010/main" val="37897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FF4003"/>
      </a:accent1>
      <a:accent2>
        <a:srgbClr val="F83452"/>
      </a:accent2>
      <a:accent3>
        <a:srgbClr val="F96808"/>
      </a:accent3>
      <a:accent4>
        <a:srgbClr val="F1CF05"/>
      </a:accent4>
      <a:accent5>
        <a:srgbClr val="A5A5A5"/>
      </a:accent5>
      <a:accent6>
        <a:srgbClr val="C9C9C9"/>
      </a:accent6>
      <a:hlink>
        <a:srgbClr val="FF4003"/>
      </a:hlink>
      <a:folHlink>
        <a:srgbClr val="BFBFBF"/>
      </a:folHlink>
    </a:clrScheme>
    <a:fontScheme name="微软雅黑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b="1" smtClean="0">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2063</Words>
  <Application>Microsoft Office PowerPoint</Application>
  <PresentationFormat>宽屏</PresentationFormat>
  <Paragraphs>95</Paragraphs>
  <Slides>13</Slides>
  <Notes>13</Notes>
  <HiddenSlides>0</HiddenSlides>
  <MMClips>6</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Helvetica Neue</vt:lpstr>
      <vt:lpstr>等线</vt:lpstr>
      <vt:lpstr>微软雅黑</vt:lpstr>
      <vt:lpstr>Arial</vt:lpstr>
      <vt:lpstr>1_Office 主题​​</vt:lpstr>
      <vt:lpstr>第七次作业——粒子系统分析</vt:lpstr>
      <vt:lpstr>第七次作业——粒子系统分析</vt:lpstr>
      <vt:lpstr>第七次作业——粒子系统分析</vt:lpstr>
      <vt:lpstr>第七次作业——粒子系统分析</vt:lpstr>
      <vt:lpstr>第七次作业——粒子系统分析</vt:lpstr>
      <vt:lpstr>第七次作业——粒子系统分析</vt:lpstr>
      <vt:lpstr>第七次作业——粒子系统分析</vt:lpstr>
      <vt:lpstr>第七次作业——粒子系统分析</vt:lpstr>
      <vt:lpstr>第七次作业——粒子系统分析</vt:lpstr>
      <vt:lpstr>第七次作业——粒子系统分析</vt:lpstr>
      <vt:lpstr>第七次作业——粒子系统分析</vt:lpstr>
      <vt:lpstr>第七次作业——粒子系统分析</vt:lpstr>
      <vt:lpstr>第七次作业——粒子系统分析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第七次作业——粒子系统分析</dc:title>
  <dc:creator>Lu Ashley</dc:creator>
  <cp:lastModifiedBy>Lu Ashley</cp:lastModifiedBy>
  <cp:revision>37</cp:revision>
  <dcterms:created xsi:type="dcterms:W3CDTF">2020-11-04T09:17:02Z</dcterms:created>
  <dcterms:modified xsi:type="dcterms:W3CDTF">2020-11-06T04:17:41Z</dcterms:modified>
</cp:coreProperties>
</file>